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904" r:id="rId2"/>
    <p:sldId id="1923" r:id="rId3"/>
    <p:sldId id="1910" r:id="rId4"/>
    <p:sldId id="1909" r:id="rId5"/>
    <p:sldId id="1912" r:id="rId6"/>
    <p:sldId id="1911" r:id="rId7"/>
    <p:sldId id="1913" r:id="rId8"/>
    <p:sldId id="1922" r:id="rId9"/>
    <p:sldId id="1914" r:id="rId10"/>
    <p:sldId id="1917" r:id="rId11"/>
    <p:sldId id="1916" r:id="rId12"/>
    <p:sldId id="1924" r:id="rId13"/>
    <p:sldId id="1908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tree, Farrokh" initials="MF" lastIdx="2" clrIdx="0">
    <p:extLst>
      <p:ext uri="{19B8F6BF-5375-455C-9EA6-DF929625EA0E}">
        <p15:presenceInfo xmlns:p15="http://schemas.microsoft.com/office/powerpoint/2012/main" userId="Mistree, Farrokh" providerId="None"/>
      </p:ext>
    </p:extLst>
  </p:cmAuthor>
  <p:cmAuthor id="2" name="Vehzan Rustomji" initials="VR" lastIdx="3" clrIdx="1">
    <p:extLst>
      <p:ext uri="{19B8F6BF-5375-455C-9EA6-DF929625EA0E}">
        <p15:presenceInfo xmlns:p15="http://schemas.microsoft.com/office/powerpoint/2012/main" userId="Vehzan Rustomj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6CCFF"/>
    <a:srgbClr val="FFCCFF"/>
    <a:srgbClr val="CCFFCC"/>
    <a:srgbClr val="FF7C80"/>
    <a:srgbClr val="FF9933"/>
    <a:srgbClr val="FF5050"/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0" autoAdjust="0"/>
    <p:restoredTop sz="95274" autoAdjust="0"/>
  </p:normalViewPr>
  <p:slideViewPr>
    <p:cSldViewPr>
      <p:cViewPr varScale="1">
        <p:scale>
          <a:sx n="73" d="100"/>
          <a:sy n="73" d="100"/>
        </p:scale>
        <p:origin x="90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6600"/>
    </p:cViewPr>
  </p:sorter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9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389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r">
              <a:defRPr sz="1200"/>
            </a:lvl1pPr>
          </a:lstStyle>
          <a:p>
            <a:fld id="{AA410EC3-6A89-4702-81D2-801397731ADA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2"/>
            <a:ext cx="3169920" cy="480389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2"/>
            <a:ext cx="3169920" cy="480389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r">
              <a:defRPr sz="1200"/>
            </a:lvl1pPr>
          </a:lstStyle>
          <a:p>
            <a:fld id="{9B341125-7B77-4B16-A6CF-CF628F0E30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792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r">
              <a:defRPr sz="1200"/>
            </a:lvl1pPr>
          </a:lstStyle>
          <a:p>
            <a:fld id="{942B4C2B-D41E-4DDE-88F5-DD449BFF6727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07" tIns="47604" rIns="95207" bIns="4760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5207" tIns="47604" rIns="95207" bIns="476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r">
              <a:defRPr sz="1200"/>
            </a:lvl1pPr>
          </a:lstStyle>
          <a:p>
            <a:fld id="{5CC9015A-9DAC-4DBB-96D7-CC92450B04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8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yste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Emergence" TargetMode="External"/><Relationship Id="rId5" Type="http://schemas.openxmlformats.org/officeDocument/2006/relationships/hyperlink" Target="http://en.wikipedia.org/wiki/Complex_system" TargetMode="External"/><Relationship Id="rId4" Type="http://schemas.openxmlformats.org/officeDocument/2006/relationships/hyperlink" Target="http://en.wikipedia.org/wiki/Complexity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yste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Emergence" TargetMode="External"/><Relationship Id="rId5" Type="http://schemas.openxmlformats.org/officeDocument/2006/relationships/hyperlink" Target="http://en.wikipedia.org/wiki/Complex_system" TargetMode="External"/><Relationship Id="rId4" Type="http://schemas.openxmlformats.org/officeDocument/2006/relationships/hyperlink" Target="http://en.wikipedia.org/wiki/Complexity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9015A-9DAC-4DBB-96D7-CC92450B04D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30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778862" y="9430963"/>
            <a:ext cx="2890227" cy="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301" tIns="46151" rIns="92301" bIns="46151" anchor="b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8A340C0D-8210-4352-8F72-92E83C00643B}" type="slidenum">
              <a:rPr lang="en-US" altLang="en-US" sz="1300">
                <a:latin typeface="Times New Roman" pitchFamily="18" charset="0"/>
              </a:rPr>
              <a:pPr algn="r" eaLnBrk="1" hangingPunct="1"/>
              <a:t>13</a:t>
            </a:fld>
            <a:endParaRPr lang="en-US" altLang="en-US" sz="1300" dirty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1" hangingPunct="1"/>
            <a:r>
              <a:rPr lang="en-US" altLang="en-US" baseline="0" dirty="0"/>
              <a:t>Yazdi – Resource Guide.</a:t>
            </a:r>
          </a:p>
        </p:txBody>
      </p:sp>
    </p:spTree>
    <p:extLst>
      <p:ext uri="{BB962C8B-B14F-4D97-AF65-F5344CB8AC3E}">
        <p14:creationId xmlns:p14="http://schemas.microsoft.com/office/powerpoint/2010/main" val="80673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Farrokh to fix later.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9015A-9DAC-4DBB-96D7-CC92450B04D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82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9015A-9DAC-4DBB-96D7-CC92450B04D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0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Farrokh:  ZFN role.  Not to do work for you.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9015A-9DAC-4DBB-96D7-CC92450B04D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4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9144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99013"/>
            <a:ext cx="5486400" cy="4114800"/>
          </a:xfrm>
        </p:spPr>
        <p:txBody>
          <a:bodyPr/>
          <a:lstStyle/>
          <a:p>
            <a:pPr lvl="1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85B48-0478-4058-82C3-9F9533A7ABCF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2638" y="4495800"/>
            <a:ext cx="5389562" cy="49843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 </a:t>
            </a:r>
            <a:r>
              <a:rPr lang="en-US" sz="1600" b="1" dirty="0"/>
              <a:t>complex system</a:t>
            </a:r>
            <a:r>
              <a:rPr lang="en-US" sz="1600" dirty="0"/>
              <a:t> is a </a:t>
            </a:r>
            <a:r>
              <a:rPr lang="en-US" sz="1600" dirty="0">
                <a:hlinkClick r:id="rId3" tooltip="System"/>
              </a:rPr>
              <a:t>system</a:t>
            </a:r>
            <a:r>
              <a:rPr lang="en-US" sz="1600" dirty="0"/>
              <a:t> composed of interconnected parts that as a whole exhibit one or more properties (behavior among the possible properties) not obvious from the properties of the individual parts. </a:t>
            </a:r>
          </a:p>
          <a:p>
            <a:r>
              <a:rPr lang="en-US" sz="1600" dirty="0"/>
              <a:t>A system’s </a:t>
            </a:r>
            <a:r>
              <a:rPr lang="en-US" sz="1600" dirty="0">
                <a:hlinkClick r:id="rId3" tooltip="Complexity"/>
              </a:rPr>
              <a:t>complexity</a:t>
            </a:r>
            <a:r>
              <a:rPr lang="en-US" sz="1600" dirty="0"/>
              <a:t> may be of one of two forms: </a:t>
            </a:r>
            <a:r>
              <a:rPr lang="en-US" sz="1600" dirty="0">
                <a:hlinkClick r:id="rId3" tooltip="Complexity"/>
              </a:rPr>
              <a:t>disorganized complexity and organized complexity</a:t>
            </a:r>
            <a:r>
              <a:rPr lang="en-US" sz="1600" dirty="0"/>
              <a:t>.</a:t>
            </a:r>
            <a:r>
              <a:rPr lang="en-US" sz="1600" baseline="30000" dirty="0">
                <a:hlinkClick r:id="rId3"/>
              </a:rPr>
              <a:t>[2]</a:t>
            </a:r>
            <a:r>
              <a:rPr lang="en-US" sz="1600" dirty="0"/>
              <a:t> In essence, disorganized complexity is a matter of a very large number of parts, and organized complexity is a matter of the subject system (quite possibly with only a limited number of parts) exhibiting </a:t>
            </a:r>
            <a:r>
              <a:rPr lang="en-US" sz="1600" dirty="0">
                <a:hlinkClick r:id="rId3" tooltip="Emergence"/>
              </a:rPr>
              <a:t>emergent</a:t>
            </a:r>
            <a:r>
              <a:rPr lang="en-US" sz="1600" dirty="0"/>
              <a:t> properties.</a:t>
            </a:r>
          </a:p>
          <a:p>
            <a:pPr>
              <a:buFont typeface="Arial" panose="020B0604020202020204" pitchFamily="34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58256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9144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99013"/>
            <a:ext cx="5486400" cy="4114800"/>
          </a:xfrm>
        </p:spPr>
        <p:txBody>
          <a:bodyPr/>
          <a:lstStyle/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85B48-0478-4058-82C3-9F9533A7ABCF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2638" y="4495800"/>
            <a:ext cx="5389562" cy="49843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 </a:t>
            </a:r>
            <a:r>
              <a:rPr lang="en-US" sz="1600" b="1" dirty="0"/>
              <a:t>complex system</a:t>
            </a:r>
            <a:r>
              <a:rPr lang="en-US" sz="1600" dirty="0"/>
              <a:t> is a </a:t>
            </a:r>
            <a:r>
              <a:rPr lang="en-US" sz="1600" dirty="0">
                <a:hlinkClick r:id="rId3" tooltip="System"/>
              </a:rPr>
              <a:t>system</a:t>
            </a:r>
            <a:r>
              <a:rPr lang="en-US" sz="1600" dirty="0"/>
              <a:t> composed of interconnected parts that as a whole exhibit one or more properties (behavior among the possible properties) not obvious from the properties of the individual parts. </a:t>
            </a:r>
          </a:p>
          <a:p>
            <a:r>
              <a:rPr lang="en-US" sz="1600" dirty="0"/>
              <a:t>A system’s </a:t>
            </a:r>
            <a:r>
              <a:rPr lang="en-US" sz="1600" dirty="0">
                <a:hlinkClick r:id="rId4" tooltip="Complexity"/>
              </a:rPr>
              <a:t>complexity</a:t>
            </a:r>
            <a:r>
              <a:rPr lang="en-US" sz="1600" dirty="0"/>
              <a:t> may be of one of two forms: </a:t>
            </a:r>
            <a:r>
              <a:rPr lang="en-US" sz="1600" dirty="0">
                <a:hlinkClick r:id="rId4" tooltip="Complexity"/>
              </a:rPr>
              <a:t>disorganized complexity and organized complexity</a:t>
            </a:r>
            <a:r>
              <a:rPr lang="en-US" sz="1600" dirty="0"/>
              <a:t>.</a:t>
            </a:r>
            <a:r>
              <a:rPr lang="en-US" sz="1600" baseline="30000" dirty="0">
                <a:hlinkClick r:id="rId5"/>
              </a:rPr>
              <a:t>[2]</a:t>
            </a:r>
            <a:r>
              <a:rPr lang="en-US" sz="1600" dirty="0"/>
              <a:t> In essence, disorganized complexity is a matter of a very large number of parts, and organized complexity is a matter of the subject system (quite possibly with only a limited number of parts) exhibiting </a:t>
            </a:r>
            <a:r>
              <a:rPr lang="en-US" sz="1600" dirty="0">
                <a:hlinkClick r:id="rId6" tooltip="Emergence"/>
              </a:rPr>
              <a:t>emergent</a:t>
            </a:r>
            <a:r>
              <a:rPr lang="en-US" sz="1600" dirty="0"/>
              <a:t> properties.</a:t>
            </a:r>
          </a:p>
          <a:p>
            <a:pPr>
              <a:buFont typeface="Arial" panose="020B0604020202020204" pitchFamily="34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7843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9144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99013"/>
            <a:ext cx="5486400" cy="4114800"/>
          </a:xfrm>
        </p:spPr>
        <p:txBody>
          <a:bodyPr/>
          <a:lstStyle/>
          <a:p>
            <a:pPr lvl="1"/>
            <a:r>
              <a:rPr lang="en-US" baseline="0" dirty="0"/>
              <a:t>My notes:</a:t>
            </a:r>
          </a:p>
          <a:p>
            <a:pPr lvl="1"/>
            <a:r>
              <a:rPr lang="en-US" baseline="0" dirty="0"/>
              <a:t>Q1: </a:t>
            </a:r>
          </a:p>
          <a:p>
            <a:pPr lvl="1"/>
            <a:endParaRPr lang="en-US" baseline="0" dirty="0"/>
          </a:p>
          <a:p>
            <a:pPr lvl="1"/>
            <a:r>
              <a:rPr lang="en-US" baseline="0" dirty="0"/>
              <a:t>Q2:</a:t>
            </a:r>
          </a:p>
          <a:p>
            <a:pPr lvl="1"/>
            <a:r>
              <a:rPr lang="en-US" baseline="0" dirty="0"/>
              <a:t>Self study sessions</a:t>
            </a:r>
          </a:p>
          <a:p>
            <a:pPr lvl="1"/>
            <a:endParaRPr lang="en-US" baseline="0" dirty="0"/>
          </a:p>
          <a:p>
            <a:pPr lvl="1"/>
            <a:r>
              <a:rPr lang="en-US" baseline="0" dirty="0"/>
              <a:t>Q3:</a:t>
            </a:r>
          </a:p>
          <a:p>
            <a:pPr lvl="1"/>
            <a:r>
              <a:rPr lang="en-US" baseline="0" dirty="0"/>
              <a:t>Find out before hand what the emergency public services number is.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Register with Indian embassy.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Fixing housing and accommodation before hand.</a:t>
            </a:r>
          </a:p>
          <a:p>
            <a:pPr lvl="1"/>
            <a:r>
              <a:rPr lang="en-US" baseline="0" dirty="0"/>
              <a:t>Eindhoven fam are like my Godparents.</a:t>
            </a:r>
          </a:p>
          <a:p>
            <a:pPr lvl="1"/>
            <a:endParaRPr lang="en-US" baseline="0" dirty="0"/>
          </a:p>
          <a:p>
            <a:pPr lvl="1"/>
            <a:r>
              <a:rPr lang="en-US" baseline="0" dirty="0"/>
              <a:t>Q4: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trike="sngStrike" dirty="0"/>
              <a:t>Check for student baggage allowances with the airline.</a:t>
            </a:r>
          </a:p>
          <a:p>
            <a:pPr lvl="1"/>
            <a:r>
              <a:rPr lang="en-US" baseline="0" dirty="0"/>
              <a:t>Must have: Pressure cooker, a spare Kusti!</a:t>
            </a:r>
          </a:p>
          <a:p>
            <a:pPr lvl="1"/>
            <a:r>
              <a:rPr lang="en-US" baseline="0" dirty="0"/>
              <a:t>Check for Indian stores in the area from seniors.</a:t>
            </a:r>
          </a:p>
          <a:p>
            <a:pPr lvl="1"/>
            <a:r>
              <a:rPr lang="en-US" baseline="0" dirty="0"/>
              <a:t>Winter clothes, food items, utensils.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Take your time to chose your social circle. </a:t>
            </a:r>
          </a:p>
          <a:p>
            <a:pPr lvl="1"/>
            <a:endParaRPr lang="en-US" baseline="0" dirty="0"/>
          </a:p>
          <a:p>
            <a:pPr lvl="1"/>
            <a:r>
              <a:rPr lang="en-US" baseline="0" dirty="0"/>
              <a:t>For next webinar (doesn’t seem to fit here):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Post grad life: Higher salaries in USA vs better work life balance in EU.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85B48-0478-4058-82C3-9F9533A7ABC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2638" y="4495800"/>
            <a:ext cx="5389562" cy="49843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 </a:t>
            </a:r>
            <a:r>
              <a:rPr lang="en-US" sz="1600" b="1" dirty="0"/>
              <a:t>complex system</a:t>
            </a:r>
            <a:r>
              <a:rPr lang="en-US" sz="1600" dirty="0"/>
              <a:t> is a </a:t>
            </a:r>
            <a:r>
              <a:rPr lang="en-US" sz="1600" dirty="0">
                <a:hlinkClick r:id="rId3" tooltip="System"/>
              </a:rPr>
              <a:t>system</a:t>
            </a:r>
            <a:r>
              <a:rPr lang="en-US" sz="1600" dirty="0"/>
              <a:t> composed of interconnected parts that as a whole exhibit one or more properties (behavior among the possible properties) not obvious from the properties of the individual parts. </a:t>
            </a:r>
          </a:p>
          <a:p>
            <a:r>
              <a:rPr lang="en-US" sz="1600" dirty="0"/>
              <a:t>A system’s </a:t>
            </a:r>
            <a:r>
              <a:rPr lang="en-US" sz="1600" dirty="0">
                <a:hlinkClick r:id="rId4" tooltip="Complexity"/>
              </a:rPr>
              <a:t>complexity</a:t>
            </a:r>
            <a:r>
              <a:rPr lang="en-US" sz="1600" dirty="0"/>
              <a:t> may be of one of two forms: </a:t>
            </a:r>
            <a:r>
              <a:rPr lang="en-US" sz="1600" dirty="0">
                <a:hlinkClick r:id="rId4" tooltip="Complexity"/>
              </a:rPr>
              <a:t>disorganized complexity and organized complexity</a:t>
            </a:r>
            <a:r>
              <a:rPr lang="en-US" sz="1600" dirty="0"/>
              <a:t>.</a:t>
            </a:r>
            <a:r>
              <a:rPr lang="en-US" sz="1600" baseline="30000" dirty="0">
                <a:hlinkClick r:id="rId5"/>
              </a:rPr>
              <a:t>[2]</a:t>
            </a:r>
            <a:r>
              <a:rPr lang="en-US" sz="1600" dirty="0"/>
              <a:t> In essence, disorganized complexity is a matter of a very large number of parts, and organized complexity is a matter of the subject system (quite possibly with only a limited number of parts) exhibiting </a:t>
            </a:r>
            <a:r>
              <a:rPr lang="en-US" sz="1600" dirty="0">
                <a:hlinkClick r:id="rId6" tooltip="Emergence"/>
              </a:rPr>
              <a:t>emergent</a:t>
            </a:r>
            <a:r>
              <a:rPr lang="en-US" sz="1600" dirty="0"/>
              <a:t> properties.</a:t>
            </a:r>
          </a:p>
          <a:p>
            <a:pPr>
              <a:buFont typeface="Arial" panose="020B0604020202020204" pitchFamily="34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0762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200" dirty="0"/>
              <a:t>In chat box please list your questions for clarification to panelists.  Name of panelist and question.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Will open it up to questions via Zoom.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9015A-9DAC-4DBB-96D7-CC92450B04D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53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9015A-9DAC-4DBB-96D7-CC92450B04D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5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9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64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934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12800" y="457200"/>
            <a:ext cx="10363200" cy="457200"/>
          </a:xfrm>
        </p:spPr>
        <p:txBody>
          <a:bodyPr/>
          <a:lstStyle>
            <a:lvl2pPr>
              <a:defRPr lang="en-US" sz="2800" b="1" kern="1200" dirty="0">
                <a:solidFill>
                  <a:srgbClr val="953735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2pPr>
          </a:lstStyle>
          <a:p>
            <a:pPr lvl="1" indent="6350" algn="l" defTabSz="50800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" hasCustomPrompt="1"/>
          </p:nvPr>
        </p:nvSpPr>
        <p:spPr>
          <a:xfrm>
            <a:off x="956734" y="959923"/>
            <a:ext cx="5306565" cy="2543299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993300"/>
                </a:solidFill>
              </a:defRPr>
            </a:lvl1pPr>
            <a:lvl2pPr marL="344488" indent="-333375" defTabSz="1033463">
              <a:defRPr sz="2000"/>
            </a:lvl2pPr>
            <a:lvl3pPr marL="568325" indent="-223838">
              <a:buFont typeface="Wingdings" panose="05000000000000000000" pitchFamily="2" charset="2"/>
              <a:buChar char="§"/>
              <a:defRPr sz="1800"/>
            </a:lvl3pPr>
          </a:lstStyle>
          <a:p>
            <a:pPr lvl="0"/>
            <a:r>
              <a:rPr lang="en-US" dirty="0"/>
              <a:t>Quad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" hasCustomPrompt="1"/>
          </p:nvPr>
        </p:nvSpPr>
        <p:spPr>
          <a:xfrm>
            <a:off x="6276769" y="971796"/>
            <a:ext cx="5456052" cy="2507674"/>
          </a:xfrm>
        </p:spPr>
        <p:txBody>
          <a:bodyPr/>
          <a:lstStyle>
            <a:lvl1pPr>
              <a:defRPr lang="en-US" sz="2000" b="1" dirty="0" smtClean="0">
                <a:solidFill>
                  <a:srgbClr val="993300"/>
                </a:solidFill>
                <a:latin typeface="+mn-lt"/>
                <a:ea typeface="+mn-ea"/>
                <a:cs typeface="+mn-cs"/>
              </a:defRPr>
            </a:lvl1pPr>
            <a:lvl2pPr marL="338138" indent="-338138" defTabSz="795338">
              <a:defRPr lang="en-US" sz="2000" dirty="0" smtClean="0">
                <a:solidFill>
                  <a:schemeClr val="tx1"/>
                </a:solidFill>
                <a:latin typeface="+mn-lt"/>
              </a:defRPr>
            </a:lvl2pPr>
            <a:lvl3pPr marL="687387" indent="-342900">
              <a:defRPr lang="en-US" sz="1800" dirty="0" smtClean="0">
                <a:solidFill>
                  <a:schemeClr val="tx1"/>
                </a:solidFill>
                <a:latin typeface="+mn-lt"/>
              </a:defRPr>
            </a:lvl3pPr>
          </a:lstStyle>
          <a:p>
            <a:pPr marL="0" lv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/>
              <a:t>Quad 2</a:t>
            </a:r>
          </a:p>
          <a:p>
            <a:pPr lvl="1"/>
            <a:r>
              <a:rPr lang="en-US" dirty="0"/>
              <a:t>Second level</a:t>
            </a:r>
          </a:p>
          <a:p>
            <a:pPr marL="568325" lvl="2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/>
              <a:t>Third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3" hasCustomPrompt="1"/>
          </p:nvPr>
        </p:nvSpPr>
        <p:spPr>
          <a:xfrm>
            <a:off x="956734" y="3621975"/>
            <a:ext cx="5338233" cy="2481942"/>
          </a:xfrm>
        </p:spPr>
        <p:txBody>
          <a:bodyPr/>
          <a:lstStyle>
            <a:lvl1pPr>
              <a:defRPr lang="en-US" sz="2000" b="1" dirty="0" smtClean="0">
                <a:solidFill>
                  <a:srgbClr val="993300"/>
                </a:solidFill>
                <a:latin typeface="+mn-lt"/>
                <a:ea typeface="+mn-ea"/>
                <a:cs typeface="+mn-cs"/>
              </a:defRPr>
            </a:lvl1pPr>
            <a:lvl2pPr marL="349250" indent="-338138">
              <a:defRPr lang="en-US" sz="2000" dirty="0" smtClean="0">
                <a:solidFill>
                  <a:schemeClr val="tx1"/>
                </a:solidFill>
                <a:latin typeface="+mn-lt"/>
              </a:defRPr>
            </a:lvl2pPr>
            <a:lvl3pPr marL="687387" indent="-342900">
              <a:defRPr lang="en-US" sz="1800" dirty="0" smtClean="0">
                <a:solidFill>
                  <a:schemeClr val="tx1"/>
                </a:solidFill>
                <a:latin typeface="+mn-lt"/>
              </a:defRPr>
            </a:lvl3pPr>
          </a:lstStyle>
          <a:p>
            <a:pPr marL="0" lv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/>
              <a:t>Quad 3</a:t>
            </a:r>
          </a:p>
          <a:p>
            <a:pPr lvl="1"/>
            <a:r>
              <a:rPr lang="en-US" dirty="0"/>
              <a:t>Second level</a:t>
            </a:r>
          </a:p>
          <a:p>
            <a:pPr marL="568325" lvl="2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/>
              <a:t>Third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24269" y="3627910"/>
            <a:ext cx="5440220" cy="2464132"/>
          </a:xfrm>
        </p:spPr>
        <p:txBody>
          <a:bodyPr/>
          <a:lstStyle>
            <a:lvl1pPr>
              <a:defRPr lang="en-US" sz="2000" b="1" dirty="0" smtClean="0">
                <a:solidFill>
                  <a:srgbClr val="993300"/>
                </a:solidFill>
                <a:latin typeface="+mn-lt"/>
                <a:ea typeface="+mn-ea"/>
                <a:cs typeface="+mn-cs"/>
              </a:defRPr>
            </a:lvl1pPr>
            <a:lvl2pPr marL="349250" indent="-338138">
              <a:defRPr lang="en-US" sz="2000" dirty="0" smtClean="0">
                <a:solidFill>
                  <a:schemeClr val="tx1"/>
                </a:solidFill>
                <a:latin typeface="+mn-lt"/>
              </a:defRPr>
            </a:lvl2pPr>
            <a:lvl3pPr marL="687387" indent="-342900">
              <a:defRPr lang="en-US" sz="1800" dirty="0" smtClean="0">
                <a:solidFill>
                  <a:schemeClr val="tx1"/>
                </a:solidFill>
                <a:latin typeface="+mn-lt"/>
              </a:defRPr>
            </a:lvl3pPr>
          </a:lstStyle>
          <a:p>
            <a:pPr marL="0" lv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/>
              <a:t>Quad 4</a:t>
            </a:r>
          </a:p>
          <a:p>
            <a:pPr lvl="1"/>
            <a:r>
              <a:rPr lang="en-US" dirty="0"/>
              <a:t>Second level</a:t>
            </a:r>
          </a:p>
          <a:p>
            <a:pPr marL="568325" lvl="2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890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0" y="304800"/>
            <a:ext cx="8692707" cy="487362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30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0668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90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60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164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217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375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7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07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15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477001"/>
            <a:ext cx="12192000" cy="380999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1400" b="1" i="1" dirty="0">
                <a:solidFill>
                  <a:schemeClr val="bg1"/>
                </a:solidFill>
              </a:rPr>
              <a:t>          WZCC / ZFN – Conversation:  On Preparing to Leave Home.  November 15, 2020 </a:t>
            </a:r>
          </a:p>
        </p:txBody>
      </p:sp>
      <p:sp>
        <p:nvSpPr>
          <p:cNvPr id="11" name="Rectangle 8"/>
          <p:cNvSpPr txBox="1">
            <a:spLocks noChangeArrowheads="1"/>
          </p:cNvSpPr>
          <p:nvPr userDrawn="1"/>
        </p:nvSpPr>
        <p:spPr bwMode="auto">
          <a:xfrm>
            <a:off x="9448800" y="6477000"/>
            <a:ext cx="2743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D93391F-75B2-484D-8C5D-4652DDC29588}" type="slidenum">
              <a:rPr lang="en-US" sz="1800" smtClean="0"/>
              <a:pPr>
                <a:defRPr/>
              </a:pPr>
              <a:t>‹#›</a:t>
            </a:fld>
            <a:endParaRPr lang="en-US" sz="2400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016000" y="304801"/>
            <a:ext cx="11176000" cy="12115"/>
          </a:xfrm>
          <a:prstGeom prst="line">
            <a:avLst/>
          </a:prstGeom>
          <a:ln>
            <a:solidFill>
              <a:srgbClr val="79000E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316915"/>
            <a:ext cx="243840" cy="0"/>
          </a:xfrm>
          <a:prstGeom prst="line">
            <a:avLst/>
          </a:prstGeom>
          <a:ln>
            <a:solidFill>
              <a:srgbClr val="79000E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Rectangle 4">
            <a:extLst>
              <a:ext uri="{FF2B5EF4-FFF2-40B4-BE49-F238E27FC236}">
                <a16:creationId xmlns:a16="http://schemas.microsoft.com/office/drawing/2014/main" id="{9E7D9F9D-3B34-428A-B0EC-0C0FBF8DE1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0600" y="0"/>
            <a:ext cx="438996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 anchor="ctr"/>
          <a:lstStyle/>
          <a:p>
            <a:pPr defTabSz="1019175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WZCC / Zoroastrian Faculty Network</a:t>
            </a:r>
            <a:endParaRPr lang="en-US" sz="1300" b="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59A6E-9E80-426C-90C7-795B1136A72D}"/>
              </a:ext>
            </a:extLst>
          </p:cNvPr>
          <p:cNvSpPr txBox="1"/>
          <p:nvPr userDrawn="1"/>
        </p:nvSpPr>
        <p:spPr>
          <a:xfrm>
            <a:off x="203201" y="23871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  <a:p>
            <a:r>
              <a:rPr lang="en-US" sz="1800" dirty="0"/>
              <a:t>Logo</a:t>
            </a:r>
          </a:p>
        </p:txBody>
      </p:sp>
      <p:pic>
        <p:nvPicPr>
          <p:cNvPr id="1026" name="Picture 1" descr="wzcc Logo Color">
            <a:extLst>
              <a:ext uri="{FF2B5EF4-FFF2-40B4-BE49-F238E27FC236}">
                <a16:creationId xmlns:a16="http://schemas.microsoft.com/office/drawing/2014/main" id="{93CC4770-34CA-4F4A-9FE8-EC2C4DF5D8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685800" cy="69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72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ww.linkedin.com/in/vehzan/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s://www.linkedin.com/in/yazditantra/" TargetMode="External"/><Relationship Id="rId12" Type="http://schemas.openxmlformats.org/officeDocument/2006/relationships/hyperlink" Target="mailto:vehzan.rustomji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hyperlink" Target="https://www.linkedin.com/in/nazneenmistry/" TargetMode="External"/><Relationship Id="rId10" Type="http://schemas.openxmlformats.org/officeDocument/2006/relationships/hyperlink" Target="https://www.linkedin.com/in/koka-kavita-karishma-phd-university-of-cambridge-ba82a6103/?originalSubdomain=uk" TargetMode="External"/><Relationship Id="rId4" Type="http://schemas.openxmlformats.org/officeDocument/2006/relationships/hyperlink" Target="about:blank" TargetMode="External"/><Relationship Id="rId9" Type="http://schemas.openxmlformats.org/officeDocument/2006/relationships/hyperlink" Target="mailto:dr.kokakavitakarishma@cantab.net" TargetMode="External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sethnascholarship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dsethnascholarship@g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koka-kavita-karishma-phd-university-of-cambridge-ba82a6103/?originalSubdomain=uk" TargetMode="External"/><Relationship Id="rId2" Type="http://schemas.openxmlformats.org/officeDocument/2006/relationships/hyperlink" Target="mailto:dr.kokakavitakarishma@cantab.ne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vehzan/" TargetMode="External"/><Relationship Id="rId2" Type="http://schemas.openxmlformats.org/officeDocument/2006/relationships/hyperlink" Target="mailto:vehzan.rustomji@gmail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72B1F-6A9D-4F31-9148-86E5F4A25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381000"/>
            <a:ext cx="7162799" cy="6019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A Conversation with Young Zoroastrian Professionals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Fall 2020 Webinars</a:t>
            </a:r>
            <a:endParaRPr lang="en-US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11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On Preparing to Leave Home (Parents and Children)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Social and Cultural Changes</a:t>
            </a:r>
          </a:p>
          <a:p>
            <a:pPr marL="0" indent="0" algn="ctr">
              <a:buNone/>
            </a:pPr>
            <a:endParaRPr lang="en-US" sz="12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Panelists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Karishma Koka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Nazneen Mistry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Vehzan Rustomji</a:t>
            </a:r>
          </a:p>
          <a:p>
            <a:pPr marL="0" indent="0" algn="ctr">
              <a:buNone/>
            </a:pPr>
            <a:endParaRPr lang="en-US" sz="12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Synthesizer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Zenhar Marolia</a:t>
            </a:r>
          </a:p>
          <a:p>
            <a:pPr marL="0" indent="0" algn="ctr">
              <a:buNone/>
            </a:pPr>
            <a:r>
              <a:rPr lang="en-US" sz="2000" b="1" i="1" dirty="0">
                <a:solidFill>
                  <a:srgbClr val="C00000"/>
                </a:solidFill>
              </a:rPr>
              <a:t>Moderator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Farrokh Mistree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C00000"/>
                </a:solidFill>
                <a:hlinkClick r:id="rId3"/>
              </a:rPr>
              <a:t>farrokh.mistree@ou.edu</a:t>
            </a:r>
            <a:endParaRPr lang="en-US" sz="2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0" name="Picture 3" descr="wzcc | Search Results | Zoroastrians.net">
            <a:extLst>
              <a:ext uri="{FF2B5EF4-FFF2-40B4-BE49-F238E27FC236}">
                <a16:creationId xmlns:a16="http://schemas.microsoft.com/office/drawing/2014/main" id="{5DDBE1EB-CB26-4BB1-9FB2-CE642C13E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525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616C04-0B85-4A9A-A550-634B5963F026}"/>
              </a:ext>
            </a:extLst>
          </p:cNvPr>
          <p:cNvSpPr/>
          <p:nvPr/>
        </p:nvSpPr>
        <p:spPr>
          <a:xfrm>
            <a:off x="0" y="4038600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Entrepreneurship is the pursuit of opportunity beyond resources controlled</a:t>
            </a:r>
          </a:p>
        </p:txBody>
      </p:sp>
    </p:spTree>
    <p:extLst>
      <p:ext uri="{BB962C8B-B14F-4D97-AF65-F5344CB8AC3E}">
        <p14:creationId xmlns:p14="http://schemas.microsoft.com/office/powerpoint/2010/main" val="2639139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705"/>
          <p:cNvSpPr>
            <a:spLocks noGrp="1" noChangeArrowheads="1"/>
          </p:cNvSpPr>
          <p:nvPr>
            <p:ph type="title" sz="quarter"/>
          </p:nvPr>
        </p:nvSpPr>
        <p:spPr>
          <a:xfrm>
            <a:off x="990600" y="381000"/>
            <a:ext cx="9067800" cy="457200"/>
          </a:xfrm>
        </p:spPr>
        <p:txBody>
          <a:bodyPr/>
          <a:lstStyle/>
          <a:p>
            <a:pPr lvl="1" indent="6350" defTabSz="508000">
              <a:buClr>
                <a:schemeClr val="accent2"/>
              </a:buClr>
            </a:pPr>
            <a:r>
              <a:rPr lang="en-US" altLang="en-US" sz="2400" dirty="0"/>
              <a:t>Vehzan Rustomji. </a:t>
            </a:r>
            <a:r>
              <a:rPr lang="en-US" altLang="en-US" sz="2400" i="1" dirty="0">
                <a:highlight>
                  <a:srgbClr val="FFFF00"/>
                </a:highlight>
              </a:rPr>
              <a:t>Leave Home +  Social + Cultural.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"/>
          </p:nvPr>
        </p:nvSpPr>
        <p:spPr>
          <a:xfrm>
            <a:off x="304799" y="914400"/>
            <a:ext cx="5410198" cy="2895600"/>
          </a:xfr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 b="1">
                <a:solidFill>
                  <a:srgbClr val="993300"/>
                </a:solidFill>
              </a:defRPr>
            </a:lvl1pPr>
            <a:lvl2pPr marL="344488" indent="-333375" defTabSz="1033463">
              <a:defRPr sz="2000"/>
            </a:lvl2pPr>
            <a:lvl3pPr marL="568325" indent="-223838">
              <a:buFont typeface="Wingdings" panose="05000000000000000000" pitchFamily="2" charset="2"/>
              <a:buChar char="§"/>
              <a:defRPr sz="1800"/>
            </a:lvl3pPr>
          </a:lstStyle>
          <a:p>
            <a:pPr lvl="0"/>
            <a:r>
              <a:rPr lang="en-US" dirty="0"/>
              <a:t>1. Academic Journey</a:t>
            </a:r>
          </a:p>
          <a:p>
            <a:pPr lvl="1"/>
            <a:r>
              <a:rPr lang="en-US" dirty="0"/>
              <a:t>Key focus: Application based engineering</a:t>
            </a:r>
          </a:p>
          <a:p>
            <a:pPr lvl="1"/>
            <a:r>
              <a:rPr lang="en-US" dirty="0"/>
              <a:t>Parents: Support in my chosen academic direction. Prompt for PhD.</a:t>
            </a:r>
          </a:p>
          <a:p>
            <a:pPr lvl="1"/>
            <a:r>
              <a:rPr lang="en-US" dirty="0"/>
              <a:t>Chose automotive as it is my passion.</a:t>
            </a:r>
          </a:p>
          <a:p>
            <a:pPr lvl="1"/>
            <a:r>
              <a:rPr lang="en-US" dirty="0"/>
              <a:t>Motivation to get a graduate degree: Hunger was not satiated with just a bachelor degree.</a:t>
            </a:r>
          </a:p>
          <a:p>
            <a:pPr lvl="1"/>
            <a:r>
              <a:rPr lang="en-US" dirty="0"/>
              <a:t>Influencers: Parents, Uncle, Ratan Tata, Frank Willems. 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"/>
          </p:nvPr>
        </p:nvSpPr>
        <p:spPr>
          <a:xfrm>
            <a:off x="5714999" y="912335"/>
            <a:ext cx="4953001" cy="3012035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lang="en-US" sz="2000" b="1" dirty="0" smtClean="0">
                <a:solidFill>
                  <a:srgbClr val="993300"/>
                </a:solidFill>
                <a:latin typeface="+mn-lt"/>
                <a:ea typeface="+mn-ea"/>
                <a:cs typeface="+mn-cs"/>
              </a:defRPr>
            </a:lvl1pPr>
            <a:lvl2pPr marL="338138" indent="-338138" defTabSz="795338">
              <a:defRPr lang="en-US" sz="2000" dirty="0" smtClean="0">
                <a:solidFill>
                  <a:schemeClr val="tx1"/>
                </a:solidFill>
                <a:latin typeface="+mn-lt"/>
              </a:defRPr>
            </a:lvl2pPr>
            <a:lvl3pPr marL="687387" indent="-342900">
              <a:defRPr lang="en-US" sz="1800" dirty="0" smtClean="0">
                <a:solidFill>
                  <a:schemeClr val="tx1"/>
                </a:solidFill>
                <a:latin typeface="+mn-lt"/>
              </a:defRPr>
            </a:lvl3pPr>
          </a:lstStyle>
          <a:p>
            <a:pPr marL="457200" indent="-457200" eaLnBrk="0" fontAlgn="base" hangingPunct="0">
              <a:spcAft>
                <a:spcPct val="0"/>
              </a:spcAft>
              <a:buClr>
                <a:schemeClr val="accent2"/>
              </a:buClr>
              <a:buNone/>
            </a:pPr>
            <a:r>
              <a:rPr lang="en-US" dirty="0"/>
              <a:t>2. Lessons from Academic Journey (NL)</a:t>
            </a:r>
          </a:p>
          <a:p>
            <a:pPr lvl="1"/>
            <a:r>
              <a:rPr lang="en-US" dirty="0"/>
              <a:t>Cultural change: Interaction with professors. Closed vs open door policy. </a:t>
            </a:r>
          </a:p>
          <a:p>
            <a:pPr lvl="1"/>
            <a:r>
              <a:rPr lang="en-US" dirty="0"/>
              <a:t>Zoroastrianism:  Maintain morals and ethics in work.</a:t>
            </a:r>
          </a:p>
          <a:p>
            <a:pPr lvl="1"/>
            <a:r>
              <a:rPr lang="en-US" dirty="0"/>
              <a:t>Knowing what you do NOT want is as important.</a:t>
            </a:r>
          </a:p>
          <a:p>
            <a:pPr lvl="1"/>
            <a:r>
              <a:rPr lang="en-US" dirty="0"/>
              <a:t>M.Sc. extended beyond the expected time.</a:t>
            </a:r>
          </a:p>
          <a:p>
            <a:pPr marL="0" lvl="1" indent="0">
              <a:buNone/>
            </a:pPr>
            <a:endParaRPr lang="en-US" sz="1800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3"/>
          </p:nvPr>
        </p:nvSpPr>
        <p:spPr>
          <a:xfrm>
            <a:off x="304799" y="3924371"/>
            <a:ext cx="5410198" cy="2628829"/>
          </a:xfrm>
          <a:ln w="12700">
            <a:solidFill>
              <a:schemeClr val="tx1"/>
            </a:solidFill>
          </a:ln>
        </p:spPr>
        <p:txBody>
          <a:bodyPr/>
          <a:lstStyle>
            <a:lvl1pPr>
              <a:defRPr lang="en-US" sz="2000" b="1" dirty="0" smtClean="0">
                <a:solidFill>
                  <a:srgbClr val="993300"/>
                </a:solidFill>
                <a:latin typeface="+mn-lt"/>
                <a:ea typeface="+mn-ea"/>
                <a:cs typeface="+mn-cs"/>
              </a:defRPr>
            </a:lvl1pPr>
            <a:lvl2pPr marL="349250" indent="-338138">
              <a:defRPr lang="en-US" sz="2000" dirty="0" smtClean="0">
                <a:solidFill>
                  <a:schemeClr val="tx1"/>
                </a:solidFill>
                <a:latin typeface="+mn-lt"/>
              </a:defRPr>
            </a:lvl2pPr>
            <a:lvl3pPr marL="687387" indent="-342900">
              <a:defRPr lang="en-US" sz="1800" dirty="0" smtClean="0">
                <a:solidFill>
                  <a:schemeClr val="tx1"/>
                </a:solidFill>
                <a:latin typeface="+mn-lt"/>
              </a:defRPr>
            </a:lvl3pPr>
          </a:lstStyle>
          <a:p>
            <a:pPr marL="0" indent="0" eaLnBrk="0" fontAlgn="base" hangingPunct="0">
              <a:spcAft>
                <a:spcPct val="0"/>
              </a:spcAft>
              <a:buClr>
                <a:schemeClr val="accent2"/>
              </a:buClr>
              <a:buNone/>
            </a:pPr>
            <a:r>
              <a:rPr lang="en-US" dirty="0"/>
              <a:t>3. On Being Happy at Your New Home</a:t>
            </a:r>
          </a:p>
          <a:p>
            <a:pPr lvl="1"/>
            <a:r>
              <a:rPr lang="en-US" dirty="0"/>
              <a:t>Check for local Zoroastrian organizations and families.</a:t>
            </a:r>
          </a:p>
          <a:p>
            <a:pPr lvl="1"/>
            <a:r>
              <a:rPr lang="en-US" dirty="0"/>
              <a:t>Support group: Friends.</a:t>
            </a:r>
          </a:p>
          <a:p>
            <a:pPr lvl="1"/>
            <a:r>
              <a:rPr lang="en-US" dirty="0"/>
              <a:t>Weather: Winters and mental health.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5714997" y="3695771"/>
            <a:ext cx="5068284" cy="2628829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lang="en-US" sz="2000" b="1" dirty="0" smtClean="0">
                <a:solidFill>
                  <a:srgbClr val="993300"/>
                </a:solidFill>
                <a:latin typeface="+mn-lt"/>
                <a:ea typeface="+mn-ea"/>
                <a:cs typeface="+mn-cs"/>
              </a:defRPr>
            </a:lvl1pPr>
            <a:lvl2pPr marL="349250" indent="-338138">
              <a:defRPr lang="en-US" sz="2000" dirty="0" smtClean="0">
                <a:solidFill>
                  <a:schemeClr val="tx1"/>
                </a:solidFill>
                <a:latin typeface="+mn-lt"/>
              </a:defRPr>
            </a:lvl2pPr>
            <a:lvl3pPr marL="687387" indent="-342900">
              <a:defRPr lang="en-US" sz="1800" dirty="0" smtClean="0">
                <a:solidFill>
                  <a:schemeClr val="tx1"/>
                </a:solidFill>
                <a:latin typeface="+mn-lt"/>
              </a:defRPr>
            </a:lvl3pPr>
          </a:lstStyle>
          <a:p>
            <a:pPr marL="0" indent="0" eaLnBrk="0" fontAlgn="base" hangingPunct="0">
              <a:spcAft>
                <a:spcPct val="0"/>
              </a:spcAft>
              <a:buClr>
                <a:schemeClr val="accent2"/>
              </a:buClr>
              <a:buNone/>
            </a:pPr>
            <a:r>
              <a:rPr lang="en-US" dirty="0"/>
              <a:t>4. Tips for Parents and Young Zoroastrians</a:t>
            </a:r>
          </a:p>
          <a:p>
            <a:pPr lvl="1"/>
            <a:r>
              <a:rPr lang="en-US" dirty="0"/>
              <a:t>Pack smartly: Know what you can leave out.</a:t>
            </a:r>
          </a:p>
          <a:p>
            <a:pPr lvl="1"/>
            <a:r>
              <a:rPr lang="en-US" dirty="0"/>
              <a:t>Aggressive budgeting. Stay on top of your personal expenses.</a:t>
            </a:r>
          </a:p>
          <a:p>
            <a:pPr lvl="1"/>
            <a:r>
              <a:rPr lang="en-US" dirty="0"/>
              <a:t>Learn quick recipes for nutritious food. Don’t survive on fast food!</a:t>
            </a:r>
          </a:p>
          <a:p>
            <a:pPr lvl="1"/>
            <a:r>
              <a:rPr lang="en-US" dirty="0"/>
              <a:t>Share thoughts and experiences regularly with your parents.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576903-D54C-4037-BC28-9A70F5535185}"/>
              </a:ext>
            </a:extLst>
          </p:cNvPr>
          <p:cNvGrpSpPr/>
          <p:nvPr/>
        </p:nvGrpSpPr>
        <p:grpSpPr>
          <a:xfrm>
            <a:off x="0" y="6438971"/>
            <a:ext cx="2098278" cy="439082"/>
            <a:chOff x="1408732" y="0"/>
            <a:chExt cx="2098278" cy="439082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1A2AC64-041E-4CBF-B2E8-526196D0B616}"/>
                </a:ext>
              </a:extLst>
            </p:cNvPr>
            <p:cNvSpPr/>
            <p:nvPr/>
          </p:nvSpPr>
          <p:spPr>
            <a:xfrm>
              <a:off x="1408732" y="0"/>
              <a:ext cx="2098278" cy="439082"/>
            </a:xfrm>
            <a:prstGeom prst="chevron">
              <a:avLst/>
            </a:prstGeom>
            <a:solidFill>
              <a:srgbClr val="953735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20D76CAD-D9F1-45EC-9FD4-0EAA8DEC6B50}"/>
                </a:ext>
              </a:extLst>
            </p:cNvPr>
            <p:cNvSpPr txBox="1"/>
            <p:nvPr/>
          </p:nvSpPr>
          <p:spPr>
            <a:xfrm>
              <a:off x="1628273" y="0"/>
              <a:ext cx="1659196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Opening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8C4BE5-260F-454B-88DE-B88028C3DB37}"/>
              </a:ext>
            </a:extLst>
          </p:cNvPr>
          <p:cNvGrpSpPr/>
          <p:nvPr/>
        </p:nvGrpSpPr>
        <p:grpSpPr>
          <a:xfrm>
            <a:off x="1915855" y="6438971"/>
            <a:ext cx="1629850" cy="439082"/>
            <a:chOff x="3324587" y="0"/>
            <a:chExt cx="1629850" cy="439082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81A2A6CA-EBE7-4232-96D6-C81C2300F3CE}"/>
                </a:ext>
              </a:extLst>
            </p:cNvPr>
            <p:cNvSpPr/>
            <p:nvPr/>
          </p:nvSpPr>
          <p:spPr>
            <a:xfrm>
              <a:off x="3324587" y="0"/>
              <a:ext cx="1629850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Arrow: Chevron 6">
              <a:extLst>
                <a:ext uri="{FF2B5EF4-FFF2-40B4-BE49-F238E27FC236}">
                  <a16:creationId xmlns:a16="http://schemas.microsoft.com/office/drawing/2014/main" id="{69A63B21-FDB9-4558-9D32-F83D223502A8}"/>
                </a:ext>
              </a:extLst>
            </p:cNvPr>
            <p:cNvSpPr txBox="1"/>
            <p:nvPr/>
          </p:nvSpPr>
          <p:spPr>
            <a:xfrm>
              <a:off x="3544128" y="0"/>
              <a:ext cx="1190768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Panelists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D6A76B-EE95-4384-A9A5-3457A3131B19}"/>
              </a:ext>
            </a:extLst>
          </p:cNvPr>
          <p:cNvGrpSpPr/>
          <p:nvPr/>
        </p:nvGrpSpPr>
        <p:grpSpPr>
          <a:xfrm>
            <a:off x="3363281" y="6438971"/>
            <a:ext cx="1436407" cy="439082"/>
            <a:chOff x="4772012" y="0"/>
            <a:chExt cx="1436407" cy="439082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5D005A34-0EE4-4D0F-9FEE-EDF02CEC5AE4}"/>
                </a:ext>
              </a:extLst>
            </p:cNvPr>
            <p:cNvSpPr/>
            <p:nvPr/>
          </p:nvSpPr>
          <p:spPr>
            <a:xfrm>
              <a:off x="4772012" y="0"/>
              <a:ext cx="1436407" cy="439082"/>
            </a:xfrm>
            <a:prstGeom prst="chevron">
              <a:avLst/>
            </a:prstGeom>
            <a:solidFill>
              <a:srgbClr val="00B05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Arrow: Chevron 8">
              <a:extLst>
                <a:ext uri="{FF2B5EF4-FFF2-40B4-BE49-F238E27FC236}">
                  <a16:creationId xmlns:a16="http://schemas.microsoft.com/office/drawing/2014/main" id="{BF8FD9BC-5E65-478D-BAF6-DD37F1DDB4EF}"/>
                </a:ext>
              </a:extLst>
            </p:cNvPr>
            <p:cNvSpPr txBox="1"/>
            <p:nvPr/>
          </p:nvSpPr>
          <p:spPr>
            <a:xfrm>
              <a:off x="4991553" y="0"/>
              <a:ext cx="997325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Commentary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515FC8-5586-4A28-AAE7-0A968BCA731A}"/>
              </a:ext>
            </a:extLst>
          </p:cNvPr>
          <p:cNvGrpSpPr/>
          <p:nvPr/>
        </p:nvGrpSpPr>
        <p:grpSpPr>
          <a:xfrm>
            <a:off x="4617265" y="6438971"/>
            <a:ext cx="1824241" cy="439082"/>
            <a:chOff x="6025996" y="0"/>
            <a:chExt cx="1824241" cy="439082"/>
          </a:xfrm>
        </p:grpSpPr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5A12D5DB-229A-43EA-8AC5-DD8E1BFF5E64}"/>
                </a:ext>
              </a:extLst>
            </p:cNvPr>
            <p:cNvSpPr/>
            <p:nvPr/>
          </p:nvSpPr>
          <p:spPr>
            <a:xfrm>
              <a:off x="6025996" y="0"/>
              <a:ext cx="1824241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Arrow: Chevron 10">
              <a:extLst>
                <a:ext uri="{FF2B5EF4-FFF2-40B4-BE49-F238E27FC236}">
                  <a16:creationId xmlns:a16="http://schemas.microsoft.com/office/drawing/2014/main" id="{CE5C84A8-CC08-48FE-9C9E-EDD01FD58D6B}"/>
                </a:ext>
              </a:extLst>
            </p:cNvPr>
            <p:cNvSpPr txBox="1"/>
            <p:nvPr/>
          </p:nvSpPr>
          <p:spPr>
            <a:xfrm>
              <a:off x="6245537" y="0"/>
              <a:ext cx="1385159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Clarification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EA0B01-B8CB-4A3F-8D96-EAF30A343EC6}"/>
              </a:ext>
            </a:extLst>
          </p:cNvPr>
          <p:cNvGrpSpPr/>
          <p:nvPr/>
        </p:nvGrpSpPr>
        <p:grpSpPr>
          <a:xfrm>
            <a:off x="6259082" y="6438971"/>
            <a:ext cx="1824241" cy="439082"/>
            <a:chOff x="7667813" y="0"/>
            <a:chExt cx="1824241" cy="439082"/>
          </a:xfrm>
        </p:grpSpPr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9F39E953-5614-4E0E-A8EE-67D5C1766DA8}"/>
                </a:ext>
              </a:extLst>
            </p:cNvPr>
            <p:cNvSpPr/>
            <p:nvPr/>
          </p:nvSpPr>
          <p:spPr>
            <a:xfrm>
              <a:off x="7667813" y="0"/>
              <a:ext cx="1824241" cy="439082"/>
            </a:xfrm>
            <a:prstGeom prst="chevron">
              <a:avLst/>
            </a:prstGeom>
            <a:solidFill>
              <a:srgbClr val="953735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Arrow: Chevron 12">
              <a:extLst>
                <a:ext uri="{FF2B5EF4-FFF2-40B4-BE49-F238E27FC236}">
                  <a16:creationId xmlns:a16="http://schemas.microsoft.com/office/drawing/2014/main" id="{9C05EDB3-7C6E-4FE9-9FEB-96CB86D28145}"/>
                </a:ext>
              </a:extLst>
            </p:cNvPr>
            <p:cNvSpPr txBox="1"/>
            <p:nvPr/>
          </p:nvSpPr>
          <p:spPr>
            <a:xfrm>
              <a:off x="7887354" y="0"/>
              <a:ext cx="1385159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Dialog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3F8B5-B0F9-4A7F-B75E-7F83C423F116}"/>
              </a:ext>
            </a:extLst>
          </p:cNvPr>
          <p:cNvGrpSpPr/>
          <p:nvPr/>
        </p:nvGrpSpPr>
        <p:grpSpPr>
          <a:xfrm>
            <a:off x="7900898" y="6438971"/>
            <a:ext cx="1361248" cy="439082"/>
            <a:chOff x="9309630" y="0"/>
            <a:chExt cx="1361248" cy="439082"/>
          </a:xfrm>
        </p:grpSpPr>
        <p:sp>
          <p:nvSpPr>
            <p:cNvPr id="27" name="Arrow: Chevron 26">
              <a:extLst>
                <a:ext uri="{FF2B5EF4-FFF2-40B4-BE49-F238E27FC236}">
                  <a16:creationId xmlns:a16="http://schemas.microsoft.com/office/drawing/2014/main" id="{15B96A78-FC7D-43ED-A5B2-E62C4972C436}"/>
                </a:ext>
              </a:extLst>
            </p:cNvPr>
            <p:cNvSpPr/>
            <p:nvPr/>
          </p:nvSpPr>
          <p:spPr>
            <a:xfrm>
              <a:off x="9309630" y="0"/>
              <a:ext cx="1361248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Arrow: Chevron 14">
              <a:extLst>
                <a:ext uri="{FF2B5EF4-FFF2-40B4-BE49-F238E27FC236}">
                  <a16:creationId xmlns:a16="http://schemas.microsoft.com/office/drawing/2014/main" id="{1FAD3C5C-EEB1-46AF-8B36-898DF9194A11}"/>
                </a:ext>
              </a:extLst>
            </p:cNvPr>
            <p:cNvSpPr txBox="1"/>
            <p:nvPr/>
          </p:nvSpPr>
          <p:spPr>
            <a:xfrm>
              <a:off x="9529171" y="0"/>
              <a:ext cx="922166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Closing Remarks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4B996C1-0EF5-4B3A-8644-6C30692A4E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r="19108"/>
          <a:stretch/>
        </p:blipFill>
        <p:spPr>
          <a:xfrm>
            <a:off x="10363200" y="304800"/>
            <a:ext cx="1828800" cy="182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3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6902-9904-470F-8FC2-1FAEAA31D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"/>
            <a:ext cx="10134600" cy="639762"/>
          </a:xfrm>
        </p:spPr>
        <p:txBody>
          <a:bodyPr>
            <a:normAutofit/>
          </a:bodyPr>
          <a:lstStyle/>
          <a:p>
            <a:pPr lvl="1" indent="6350" defTabSz="508000">
              <a:lnSpc>
                <a:spcPct val="90000"/>
              </a:lnSpc>
              <a:buClr>
                <a:schemeClr val="accent2"/>
              </a:buClr>
            </a:pPr>
            <a:r>
              <a:rPr lang="en-US" sz="2400" b="1" kern="1200" dirty="0">
                <a:solidFill>
                  <a:srgbClr val="953735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rPr>
              <a:t>Zenhar Marolia. Synthesis and Questions for Clarification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9A3-E792-4257-8F1F-524AF306C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914400"/>
            <a:ext cx="5943600" cy="5181600"/>
          </a:xfrm>
        </p:spPr>
        <p:txBody>
          <a:bodyPr>
            <a:normAutofit fontScale="25000" lnSpcReduction="20000"/>
          </a:bodyPr>
          <a:lstStyle/>
          <a:p>
            <a:endParaRPr lang="en-US" sz="6200" b="1" dirty="0"/>
          </a:p>
          <a:p>
            <a:pPr marL="0" indent="0">
              <a:buNone/>
            </a:pPr>
            <a:r>
              <a:rPr lang="en-US" sz="8000" b="1" u="sng" dirty="0"/>
              <a:t>Karishma:  Choices to Action</a:t>
            </a:r>
            <a:r>
              <a:rPr lang="en-US" sz="8000" b="1" dirty="0"/>
              <a:t> </a:t>
            </a:r>
          </a:p>
          <a:p>
            <a:r>
              <a:rPr lang="en-US" sz="8000" dirty="0"/>
              <a:t>Work with your parents as a team </a:t>
            </a:r>
          </a:p>
          <a:p>
            <a:r>
              <a:rPr lang="en-US" sz="8000" dirty="0"/>
              <a:t>Create a home where you are </a:t>
            </a:r>
          </a:p>
          <a:p>
            <a:r>
              <a:rPr lang="en-US" sz="8000" dirty="0"/>
              <a:t>Perfect preparation = proper performance </a:t>
            </a:r>
          </a:p>
          <a:p>
            <a:endParaRPr lang="en-US" sz="8000" dirty="0"/>
          </a:p>
          <a:p>
            <a:pPr marL="0" indent="0">
              <a:buNone/>
            </a:pPr>
            <a:r>
              <a:rPr lang="en-US" sz="8000" b="1" u="sng" dirty="0"/>
              <a:t>Nazneen:  Adapting to a New Lifestyle</a:t>
            </a:r>
          </a:p>
          <a:p>
            <a:r>
              <a:rPr lang="en-US" sz="8000" dirty="0"/>
              <a:t>Online technology usage in the US for submissions </a:t>
            </a:r>
          </a:p>
          <a:p>
            <a:r>
              <a:rPr lang="en-US" sz="8000" dirty="0"/>
              <a:t>Socialize with other cultures </a:t>
            </a:r>
          </a:p>
          <a:p>
            <a:r>
              <a:rPr lang="en-US" sz="8000" dirty="0"/>
              <a:t>Living with people from other cultures </a:t>
            </a:r>
          </a:p>
          <a:p>
            <a:endParaRPr lang="en-US" sz="8000" b="1" dirty="0"/>
          </a:p>
          <a:p>
            <a:pPr marL="0" indent="0">
              <a:buNone/>
            </a:pPr>
            <a:r>
              <a:rPr lang="en-US" sz="8000" b="1" u="sng" dirty="0"/>
              <a:t>Vehzan:  Leave Home  + Social + Cultural</a:t>
            </a:r>
          </a:p>
          <a:p>
            <a:r>
              <a:rPr lang="en-US" sz="8000" dirty="0"/>
              <a:t>Application based education </a:t>
            </a:r>
          </a:p>
          <a:p>
            <a:r>
              <a:rPr lang="en-US" sz="8000" dirty="0"/>
              <a:t>Economic decisions are key</a:t>
            </a:r>
          </a:p>
          <a:p>
            <a:r>
              <a:rPr lang="en-US" sz="8000" dirty="0"/>
              <a:t>Packing things from your home country which you might not get readily in your new environment, for example, spare kusti, pressure cooker, etc.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F8FCD1-D148-4C3D-8A02-432D33104004}"/>
              </a:ext>
            </a:extLst>
          </p:cNvPr>
          <p:cNvGrpSpPr/>
          <p:nvPr/>
        </p:nvGrpSpPr>
        <p:grpSpPr>
          <a:xfrm>
            <a:off x="0" y="6438971"/>
            <a:ext cx="2098278" cy="439082"/>
            <a:chOff x="1408732" y="0"/>
            <a:chExt cx="2098278" cy="439082"/>
          </a:xfrm>
        </p:grpSpPr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C2788B1B-1E0F-4C97-AF5E-56D7069CEC88}"/>
                </a:ext>
              </a:extLst>
            </p:cNvPr>
            <p:cNvSpPr/>
            <p:nvPr/>
          </p:nvSpPr>
          <p:spPr>
            <a:xfrm>
              <a:off x="1408732" y="0"/>
              <a:ext cx="2098278" cy="439082"/>
            </a:xfrm>
            <a:prstGeom prst="chevron">
              <a:avLst/>
            </a:prstGeom>
            <a:solidFill>
              <a:srgbClr val="953735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Arrow: Chevron 4">
              <a:extLst>
                <a:ext uri="{FF2B5EF4-FFF2-40B4-BE49-F238E27FC236}">
                  <a16:creationId xmlns:a16="http://schemas.microsoft.com/office/drawing/2014/main" id="{D9107339-FABC-4C4B-A4BA-46E5337AE7AD}"/>
                </a:ext>
              </a:extLst>
            </p:cNvPr>
            <p:cNvSpPr txBox="1"/>
            <p:nvPr/>
          </p:nvSpPr>
          <p:spPr>
            <a:xfrm>
              <a:off x="1628273" y="0"/>
              <a:ext cx="1659196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Opening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73FB9B4-6056-4B42-B088-724254A1B86B}"/>
              </a:ext>
            </a:extLst>
          </p:cNvPr>
          <p:cNvGrpSpPr/>
          <p:nvPr/>
        </p:nvGrpSpPr>
        <p:grpSpPr>
          <a:xfrm>
            <a:off x="1915855" y="6438971"/>
            <a:ext cx="1629850" cy="439082"/>
            <a:chOff x="3324587" y="0"/>
            <a:chExt cx="1629850" cy="439082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64DDC307-69D4-4B83-BE71-25F920594026}"/>
                </a:ext>
              </a:extLst>
            </p:cNvPr>
            <p:cNvSpPr/>
            <p:nvPr/>
          </p:nvSpPr>
          <p:spPr>
            <a:xfrm>
              <a:off x="3324587" y="0"/>
              <a:ext cx="1629850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Arrow: Chevron 6">
              <a:extLst>
                <a:ext uri="{FF2B5EF4-FFF2-40B4-BE49-F238E27FC236}">
                  <a16:creationId xmlns:a16="http://schemas.microsoft.com/office/drawing/2014/main" id="{6271CCB0-5C56-4A9E-8A87-052795A982A0}"/>
                </a:ext>
              </a:extLst>
            </p:cNvPr>
            <p:cNvSpPr txBox="1"/>
            <p:nvPr/>
          </p:nvSpPr>
          <p:spPr>
            <a:xfrm>
              <a:off x="3544128" y="0"/>
              <a:ext cx="1190768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Panelists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1FC717-4955-4EDE-8532-11EDA17F0D47}"/>
              </a:ext>
            </a:extLst>
          </p:cNvPr>
          <p:cNvGrpSpPr/>
          <p:nvPr/>
        </p:nvGrpSpPr>
        <p:grpSpPr>
          <a:xfrm>
            <a:off x="3363281" y="6438971"/>
            <a:ext cx="1436407" cy="439082"/>
            <a:chOff x="4772012" y="0"/>
            <a:chExt cx="1436407" cy="439082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D669546E-9504-49E4-B61D-D49BF79A6BF1}"/>
                </a:ext>
              </a:extLst>
            </p:cNvPr>
            <p:cNvSpPr/>
            <p:nvPr/>
          </p:nvSpPr>
          <p:spPr>
            <a:xfrm>
              <a:off x="4772012" y="0"/>
              <a:ext cx="1436407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Arrow: Chevron 8">
              <a:extLst>
                <a:ext uri="{FF2B5EF4-FFF2-40B4-BE49-F238E27FC236}">
                  <a16:creationId xmlns:a16="http://schemas.microsoft.com/office/drawing/2014/main" id="{08315EB9-4C58-4F6C-8657-9AE943541DDE}"/>
                </a:ext>
              </a:extLst>
            </p:cNvPr>
            <p:cNvSpPr txBox="1"/>
            <p:nvPr/>
          </p:nvSpPr>
          <p:spPr>
            <a:xfrm>
              <a:off x="4991553" y="0"/>
              <a:ext cx="997325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Commentary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E7C606-2735-4F78-9ADF-5FAA03E3925C}"/>
              </a:ext>
            </a:extLst>
          </p:cNvPr>
          <p:cNvGrpSpPr/>
          <p:nvPr/>
        </p:nvGrpSpPr>
        <p:grpSpPr>
          <a:xfrm>
            <a:off x="4617265" y="6438971"/>
            <a:ext cx="1824241" cy="439082"/>
            <a:chOff x="6025996" y="0"/>
            <a:chExt cx="1824241" cy="439082"/>
          </a:xfrm>
        </p:grpSpPr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07F16504-0AA7-47B6-B8E7-DD007C1A2CC7}"/>
                </a:ext>
              </a:extLst>
            </p:cNvPr>
            <p:cNvSpPr/>
            <p:nvPr/>
          </p:nvSpPr>
          <p:spPr>
            <a:xfrm>
              <a:off x="6025996" y="0"/>
              <a:ext cx="1824241" cy="439082"/>
            </a:xfrm>
            <a:prstGeom prst="chevron">
              <a:avLst/>
            </a:prstGeom>
            <a:solidFill>
              <a:srgbClr val="00B05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Arrow: Chevron 10">
              <a:extLst>
                <a:ext uri="{FF2B5EF4-FFF2-40B4-BE49-F238E27FC236}">
                  <a16:creationId xmlns:a16="http://schemas.microsoft.com/office/drawing/2014/main" id="{58A3BA33-5F90-42A4-BABA-A1D0394752CD}"/>
                </a:ext>
              </a:extLst>
            </p:cNvPr>
            <p:cNvSpPr txBox="1"/>
            <p:nvPr/>
          </p:nvSpPr>
          <p:spPr>
            <a:xfrm>
              <a:off x="6245537" y="0"/>
              <a:ext cx="1385159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Clarification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3C5B4E-09B5-406E-BCDF-98F3D2DA6038}"/>
              </a:ext>
            </a:extLst>
          </p:cNvPr>
          <p:cNvGrpSpPr/>
          <p:nvPr/>
        </p:nvGrpSpPr>
        <p:grpSpPr>
          <a:xfrm>
            <a:off x="6248400" y="6477000"/>
            <a:ext cx="1824241" cy="439082"/>
            <a:chOff x="7667813" y="0"/>
            <a:chExt cx="1824241" cy="439082"/>
          </a:xfrm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6EA0A665-AAB1-4B8F-AFE4-AFC4AF2DCC00}"/>
                </a:ext>
              </a:extLst>
            </p:cNvPr>
            <p:cNvSpPr/>
            <p:nvPr/>
          </p:nvSpPr>
          <p:spPr>
            <a:xfrm>
              <a:off x="7667813" y="0"/>
              <a:ext cx="1824241" cy="439082"/>
            </a:xfrm>
            <a:prstGeom prst="chevron">
              <a:avLst/>
            </a:prstGeom>
            <a:solidFill>
              <a:srgbClr val="953735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Arrow: Chevron 12">
              <a:extLst>
                <a:ext uri="{FF2B5EF4-FFF2-40B4-BE49-F238E27FC236}">
                  <a16:creationId xmlns:a16="http://schemas.microsoft.com/office/drawing/2014/main" id="{F34C8634-79B9-42D7-8EFC-8BA01D90F65E}"/>
                </a:ext>
              </a:extLst>
            </p:cNvPr>
            <p:cNvSpPr txBox="1"/>
            <p:nvPr/>
          </p:nvSpPr>
          <p:spPr>
            <a:xfrm>
              <a:off x="7887354" y="0"/>
              <a:ext cx="1385159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Dialog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C317EC-EDF9-4A9A-AA1B-534BEEFF9623}"/>
              </a:ext>
            </a:extLst>
          </p:cNvPr>
          <p:cNvGrpSpPr/>
          <p:nvPr/>
        </p:nvGrpSpPr>
        <p:grpSpPr>
          <a:xfrm>
            <a:off x="7924800" y="6434960"/>
            <a:ext cx="1361248" cy="439082"/>
            <a:chOff x="9309630" y="0"/>
            <a:chExt cx="1361248" cy="439082"/>
          </a:xfrm>
        </p:grpSpPr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923DFEF2-A4A7-467B-B1C6-2771747B2FCE}"/>
                </a:ext>
              </a:extLst>
            </p:cNvPr>
            <p:cNvSpPr/>
            <p:nvPr/>
          </p:nvSpPr>
          <p:spPr>
            <a:xfrm>
              <a:off x="9309630" y="0"/>
              <a:ext cx="1361248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Arrow: Chevron 14">
              <a:extLst>
                <a:ext uri="{FF2B5EF4-FFF2-40B4-BE49-F238E27FC236}">
                  <a16:creationId xmlns:a16="http://schemas.microsoft.com/office/drawing/2014/main" id="{FA0FC274-7100-4557-A610-61BA1A9919CB}"/>
                </a:ext>
              </a:extLst>
            </p:cNvPr>
            <p:cNvSpPr txBox="1"/>
            <p:nvPr/>
          </p:nvSpPr>
          <p:spPr>
            <a:xfrm>
              <a:off x="9529171" y="0"/>
              <a:ext cx="922166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Closing Remarks </a:t>
              </a:r>
            </a:p>
          </p:txBody>
        </p:sp>
      </p:grp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4A7901D4-39E2-4AFC-B0E7-25C7D2DA2895}"/>
              </a:ext>
            </a:extLst>
          </p:cNvPr>
          <p:cNvSpPr txBox="1">
            <a:spLocks/>
          </p:cNvSpPr>
          <p:nvPr/>
        </p:nvSpPr>
        <p:spPr>
          <a:xfrm>
            <a:off x="304800" y="685800"/>
            <a:ext cx="5715000" cy="5867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/>
              <a:t>Location</a:t>
            </a:r>
            <a:r>
              <a:rPr lang="en-US" sz="2400" dirty="0"/>
              <a:t>: London, UK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b="1" dirty="0"/>
              <a:t>Background</a:t>
            </a:r>
            <a:r>
              <a:rPr lang="en-US" sz="2400" dirty="0"/>
              <a:t>: Campion School &amp; Jai Hind (Science) Bombay, India. MEng (Nottingham -  Civil Engineering) , </a:t>
            </a:r>
            <a:r>
              <a:rPr lang="en-US" sz="2400" dirty="0" err="1"/>
              <a:t>MSt</a:t>
            </a:r>
            <a:r>
              <a:rPr lang="en-US" sz="2400" dirty="0"/>
              <a:t> IDBE (Cambridge - Interdisciplinary Design for the Built Environment).  MBA (Essentials) (London School of Economics)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b="1" dirty="0"/>
              <a:t>Position</a:t>
            </a:r>
            <a:r>
              <a:rPr lang="en-US" sz="2400" dirty="0"/>
              <a:t>: Property Development – Professional Property Investor, Director </a:t>
            </a:r>
            <a:r>
              <a:rPr lang="en-US" sz="2400" dirty="0" err="1"/>
              <a:t>Fameh</a:t>
            </a:r>
            <a:r>
              <a:rPr lang="en-US" sz="2400" dirty="0"/>
              <a:t> Ltd.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b="1" dirty="0"/>
              <a:t>Plan for Future</a:t>
            </a:r>
            <a:r>
              <a:rPr lang="en-US" sz="2400" dirty="0"/>
              <a:t>:  Return to India as an entrepreneur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/>
              <a:t>Contact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>
                <a:hlinkClick r:id="rId3"/>
              </a:rPr>
              <a:t>zenharm@googlemail.com</a:t>
            </a:r>
            <a:r>
              <a:rPr lang="en-US" sz="1600" dirty="0"/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>
                <a:hlinkClick r:id="rId3"/>
              </a:rPr>
              <a:t>https://www.linkedin.com/in/zenhar-marolia-17746315/</a:t>
            </a:r>
            <a:r>
              <a:rPr lang="en-US" sz="1600" dirty="0"/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2E56AB4-694F-4E10-B36B-8EE9EC247E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949"/>
          <a:stretch/>
        </p:blipFill>
        <p:spPr>
          <a:xfrm flipH="1">
            <a:off x="10650788" y="304800"/>
            <a:ext cx="1541212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93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91889-0BC9-469C-A8FF-AD2DEC20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1000"/>
            <a:ext cx="10972800" cy="639762"/>
          </a:xfrm>
        </p:spPr>
        <p:txBody>
          <a:bodyPr>
            <a:normAutofit/>
          </a:bodyPr>
          <a:lstStyle/>
          <a:p>
            <a:pPr lvl="1" indent="6350" defTabSz="508000">
              <a:buClr>
                <a:schemeClr val="accent2"/>
              </a:buClr>
            </a:pPr>
            <a:r>
              <a:rPr lang="en-US" sz="2400" b="1" kern="1200" dirty="0">
                <a:solidFill>
                  <a:srgbClr val="953735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rPr>
              <a:t>Zenhar Marolia - Let the Dialog Begin – 40 Minutes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2111FB8-87F9-4A03-A894-E9F3A161B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0" y="990600"/>
            <a:ext cx="66294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Yasna Ha: 30.2:  Listen, Reflect, Decide in the context of furthering </a:t>
            </a:r>
            <a:r>
              <a:rPr lang="en-US" i="1" dirty="0"/>
              <a:t>ushta</a:t>
            </a:r>
            <a:r>
              <a:rPr lang="en-US" dirty="0"/>
              <a:t> in Ahura Mazda’s kingdom.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Listen</a:t>
            </a:r>
            <a:r>
              <a:rPr lang="en-US" dirty="0"/>
              <a:t>:  Seek input from parents, teachers and elders.</a:t>
            </a:r>
          </a:p>
          <a:p>
            <a:pPr marL="0" indent="0">
              <a:buNone/>
            </a:pPr>
            <a:r>
              <a:rPr lang="en-US" i="1" dirty="0"/>
              <a:t>Reflect</a:t>
            </a:r>
            <a:r>
              <a:rPr lang="en-US" dirty="0"/>
              <a:t>: Upon the options available to you.</a:t>
            </a:r>
          </a:p>
          <a:p>
            <a:pPr marL="0" indent="0">
              <a:buNone/>
            </a:pPr>
            <a:r>
              <a:rPr lang="en-US" i="1" dirty="0"/>
              <a:t>Decide</a:t>
            </a:r>
            <a:r>
              <a:rPr lang="en-US" dirty="0"/>
              <a:t>: Articulate a choice that is right for you to grow as a Zoroastrian and live a Zoroastrian life.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1EC0F8-3EEF-4768-871B-105527C12135}"/>
              </a:ext>
            </a:extLst>
          </p:cNvPr>
          <p:cNvGrpSpPr/>
          <p:nvPr/>
        </p:nvGrpSpPr>
        <p:grpSpPr>
          <a:xfrm>
            <a:off x="0" y="6438971"/>
            <a:ext cx="2098278" cy="439082"/>
            <a:chOff x="1408732" y="0"/>
            <a:chExt cx="2098278" cy="439082"/>
          </a:xfrm>
        </p:grpSpPr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03D82702-5BBE-4EB4-9060-B6EC659CE417}"/>
                </a:ext>
              </a:extLst>
            </p:cNvPr>
            <p:cNvSpPr/>
            <p:nvPr/>
          </p:nvSpPr>
          <p:spPr>
            <a:xfrm>
              <a:off x="1408732" y="0"/>
              <a:ext cx="2098278" cy="439082"/>
            </a:xfrm>
            <a:prstGeom prst="chevron">
              <a:avLst/>
            </a:prstGeom>
            <a:solidFill>
              <a:srgbClr val="953735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Arrow: Chevron 4">
              <a:extLst>
                <a:ext uri="{FF2B5EF4-FFF2-40B4-BE49-F238E27FC236}">
                  <a16:creationId xmlns:a16="http://schemas.microsoft.com/office/drawing/2014/main" id="{CE9A8CC8-AAA0-40C6-B081-94DA7FC3D43D}"/>
                </a:ext>
              </a:extLst>
            </p:cNvPr>
            <p:cNvSpPr txBox="1"/>
            <p:nvPr/>
          </p:nvSpPr>
          <p:spPr>
            <a:xfrm>
              <a:off x="1628273" y="0"/>
              <a:ext cx="1659196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Opening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85BC92-CC59-4701-9F43-34827B24F4CD}"/>
              </a:ext>
            </a:extLst>
          </p:cNvPr>
          <p:cNvGrpSpPr/>
          <p:nvPr/>
        </p:nvGrpSpPr>
        <p:grpSpPr>
          <a:xfrm>
            <a:off x="1915855" y="6438971"/>
            <a:ext cx="1629850" cy="439082"/>
            <a:chOff x="3324587" y="0"/>
            <a:chExt cx="1629850" cy="439082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B08EAAB8-B150-41E9-9D53-3073D7CCE65A}"/>
                </a:ext>
              </a:extLst>
            </p:cNvPr>
            <p:cNvSpPr/>
            <p:nvPr/>
          </p:nvSpPr>
          <p:spPr>
            <a:xfrm>
              <a:off x="3324587" y="0"/>
              <a:ext cx="1629850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Arrow: Chevron 6">
              <a:extLst>
                <a:ext uri="{FF2B5EF4-FFF2-40B4-BE49-F238E27FC236}">
                  <a16:creationId xmlns:a16="http://schemas.microsoft.com/office/drawing/2014/main" id="{FBFD2CE6-871A-4AA7-B6BC-EF50F4544ED7}"/>
                </a:ext>
              </a:extLst>
            </p:cNvPr>
            <p:cNvSpPr txBox="1"/>
            <p:nvPr/>
          </p:nvSpPr>
          <p:spPr>
            <a:xfrm>
              <a:off x="3544128" y="0"/>
              <a:ext cx="1190768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Panelists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C6FE6D-1858-4F84-911E-8F35AA3FCADB}"/>
              </a:ext>
            </a:extLst>
          </p:cNvPr>
          <p:cNvGrpSpPr/>
          <p:nvPr/>
        </p:nvGrpSpPr>
        <p:grpSpPr>
          <a:xfrm>
            <a:off x="3363281" y="6438971"/>
            <a:ext cx="1436407" cy="439082"/>
            <a:chOff x="4772012" y="0"/>
            <a:chExt cx="1436407" cy="439082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FAA97A6D-EB01-4D15-BCE4-C3021D6D24A7}"/>
                </a:ext>
              </a:extLst>
            </p:cNvPr>
            <p:cNvSpPr/>
            <p:nvPr/>
          </p:nvSpPr>
          <p:spPr>
            <a:xfrm>
              <a:off x="4772012" y="0"/>
              <a:ext cx="1436407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Arrow: Chevron 8">
              <a:extLst>
                <a:ext uri="{FF2B5EF4-FFF2-40B4-BE49-F238E27FC236}">
                  <a16:creationId xmlns:a16="http://schemas.microsoft.com/office/drawing/2014/main" id="{8C139400-DD10-4602-BF07-39EB112123F6}"/>
                </a:ext>
              </a:extLst>
            </p:cNvPr>
            <p:cNvSpPr txBox="1"/>
            <p:nvPr/>
          </p:nvSpPr>
          <p:spPr>
            <a:xfrm>
              <a:off x="4991553" y="0"/>
              <a:ext cx="997325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Commentary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9836AB-14EA-4AA7-85FC-0CA24B96974E}"/>
              </a:ext>
            </a:extLst>
          </p:cNvPr>
          <p:cNvGrpSpPr/>
          <p:nvPr/>
        </p:nvGrpSpPr>
        <p:grpSpPr>
          <a:xfrm>
            <a:off x="4617265" y="6438971"/>
            <a:ext cx="1824241" cy="439082"/>
            <a:chOff x="6025996" y="0"/>
            <a:chExt cx="1824241" cy="439082"/>
          </a:xfrm>
        </p:grpSpPr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8587BE43-6A5E-4A0C-872C-5F3345603DA3}"/>
                </a:ext>
              </a:extLst>
            </p:cNvPr>
            <p:cNvSpPr/>
            <p:nvPr/>
          </p:nvSpPr>
          <p:spPr>
            <a:xfrm>
              <a:off x="6025996" y="0"/>
              <a:ext cx="1824241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Arrow: Chevron 10">
              <a:extLst>
                <a:ext uri="{FF2B5EF4-FFF2-40B4-BE49-F238E27FC236}">
                  <a16:creationId xmlns:a16="http://schemas.microsoft.com/office/drawing/2014/main" id="{3C26EC29-0ED0-4F83-AA7D-59495D5A6B10}"/>
                </a:ext>
              </a:extLst>
            </p:cNvPr>
            <p:cNvSpPr txBox="1"/>
            <p:nvPr/>
          </p:nvSpPr>
          <p:spPr>
            <a:xfrm>
              <a:off x="6245537" y="0"/>
              <a:ext cx="1385159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Clarification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AF3719-125D-4FC9-9AB4-BECF9BF8C6D2}"/>
              </a:ext>
            </a:extLst>
          </p:cNvPr>
          <p:cNvGrpSpPr/>
          <p:nvPr/>
        </p:nvGrpSpPr>
        <p:grpSpPr>
          <a:xfrm>
            <a:off x="6259082" y="6438971"/>
            <a:ext cx="1824241" cy="439082"/>
            <a:chOff x="7667813" y="0"/>
            <a:chExt cx="1824241" cy="439082"/>
          </a:xfrm>
        </p:grpSpPr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9EEE7488-060F-4762-9EF8-AC4A7BE85471}"/>
                </a:ext>
              </a:extLst>
            </p:cNvPr>
            <p:cNvSpPr/>
            <p:nvPr/>
          </p:nvSpPr>
          <p:spPr>
            <a:xfrm>
              <a:off x="7667813" y="0"/>
              <a:ext cx="1824241" cy="439082"/>
            </a:xfrm>
            <a:prstGeom prst="chevron">
              <a:avLst/>
            </a:prstGeom>
            <a:solidFill>
              <a:srgbClr val="00B05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Arrow: Chevron 12">
              <a:extLst>
                <a:ext uri="{FF2B5EF4-FFF2-40B4-BE49-F238E27FC236}">
                  <a16:creationId xmlns:a16="http://schemas.microsoft.com/office/drawing/2014/main" id="{F1EBAFAF-7F57-4604-99D0-38D58FCEB2EB}"/>
                </a:ext>
              </a:extLst>
            </p:cNvPr>
            <p:cNvSpPr txBox="1"/>
            <p:nvPr/>
          </p:nvSpPr>
          <p:spPr>
            <a:xfrm>
              <a:off x="7887354" y="0"/>
              <a:ext cx="1385159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Dialog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E81664-FA0C-4E8E-8F5A-A5225EDEDBC0}"/>
              </a:ext>
            </a:extLst>
          </p:cNvPr>
          <p:cNvGrpSpPr/>
          <p:nvPr/>
        </p:nvGrpSpPr>
        <p:grpSpPr>
          <a:xfrm>
            <a:off x="7900898" y="6438971"/>
            <a:ext cx="1361248" cy="439082"/>
            <a:chOff x="9309630" y="0"/>
            <a:chExt cx="1361248" cy="439082"/>
          </a:xfrm>
        </p:grpSpPr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76AC3CF5-22F3-4F64-B083-8EB2D1D93E47}"/>
                </a:ext>
              </a:extLst>
            </p:cNvPr>
            <p:cNvSpPr/>
            <p:nvPr/>
          </p:nvSpPr>
          <p:spPr>
            <a:xfrm>
              <a:off x="9309630" y="0"/>
              <a:ext cx="1361248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Arrow: Chevron 14">
              <a:extLst>
                <a:ext uri="{FF2B5EF4-FFF2-40B4-BE49-F238E27FC236}">
                  <a16:creationId xmlns:a16="http://schemas.microsoft.com/office/drawing/2014/main" id="{2A7F4E51-5C85-4A41-97D5-E147025FAF03}"/>
                </a:ext>
              </a:extLst>
            </p:cNvPr>
            <p:cNvSpPr txBox="1"/>
            <p:nvPr/>
          </p:nvSpPr>
          <p:spPr>
            <a:xfrm>
              <a:off x="9529171" y="0"/>
              <a:ext cx="922166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Closing Remarks </a:t>
              </a:r>
            </a:p>
          </p:txBody>
        </p:sp>
      </p:grp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7E82EE89-48D8-4CB6-BA8D-A42555A71EB5}"/>
              </a:ext>
            </a:extLst>
          </p:cNvPr>
          <p:cNvSpPr txBox="1">
            <a:spLocks/>
          </p:cNvSpPr>
          <p:nvPr/>
        </p:nvSpPr>
        <p:spPr>
          <a:xfrm>
            <a:off x="457200" y="1234440"/>
            <a:ext cx="50292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In this segment our aim is to foster dialog between participants and panelists.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/>
              <a:t>Please use the </a:t>
            </a:r>
            <a:r>
              <a:rPr lang="en-US" b="1" dirty="0">
                <a:solidFill>
                  <a:srgbClr val="FF0000"/>
                </a:solidFill>
              </a:rPr>
              <a:t>Reaction</a:t>
            </a:r>
            <a:r>
              <a:rPr lang="en-US" dirty="0"/>
              <a:t> button to request to speak OR put up your hand.  The moderator will call on you.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49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14400" y="381000"/>
            <a:ext cx="55626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C00000"/>
                </a:solidFill>
              </a:rPr>
              <a:t>Closing Remarks – 10 Minutes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818395-6CD5-4B27-8D77-C3D3D7CAE0CC}"/>
              </a:ext>
            </a:extLst>
          </p:cNvPr>
          <p:cNvGrpSpPr/>
          <p:nvPr/>
        </p:nvGrpSpPr>
        <p:grpSpPr>
          <a:xfrm>
            <a:off x="1143000" y="1809713"/>
            <a:ext cx="7620000" cy="1088793"/>
            <a:chOff x="1143000" y="2819398"/>
            <a:chExt cx="7620000" cy="108879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6CA0223-214C-4BA6-BB6A-596D26DF5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41" r="10341"/>
            <a:stretch/>
          </p:blipFill>
          <p:spPr>
            <a:xfrm>
              <a:off x="1143000" y="2819398"/>
              <a:ext cx="1295399" cy="1088793"/>
            </a:xfrm>
            <a:prstGeom prst="rect">
              <a:avLst/>
            </a:prstGeom>
            <a:noFill/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B434CAA-ACEE-4A48-A72D-0B8B244013E8}"/>
                </a:ext>
              </a:extLst>
            </p:cNvPr>
            <p:cNvSpPr/>
            <p:nvPr/>
          </p:nvSpPr>
          <p:spPr>
            <a:xfrm>
              <a:off x="2667000" y="2920104"/>
              <a:ext cx="6096000" cy="9264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Nazneen S. Mistry</a:t>
              </a:r>
              <a:endParaRPr lang="en-US" sz="2000" dirty="0">
                <a:hlinkClick r:id="rId4"/>
              </a:endParaRPr>
            </a:p>
            <a:p>
              <a:r>
                <a:rPr lang="en-US" dirty="0">
                  <a:solidFill>
                    <a:srgbClr val="002060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nazneen.mistry97@gmail.com</a:t>
              </a:r>
            </a:p>
            <a:p>
              <a:pPr>
                <a:lnSpc>
                  <a:spcPct val="90000"/>
                </a:lnSpc>
              </a:pPr>
              <a:r>
                <a:rPr lang="en-US" dirty="0">
                  <a:hlinkClick r:id="rId5"/>
                </a:rPr>
                <a:t>https://www.linkedin.com/in/nazneenmistry/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59DF96-8238-4ED1-8BCB-B94E1F6E489D}"/>
              </a:ext>
            </a:extLst>
          </p:cNvPr>
          <p:cNvGrpSpPr/>
          <p:nvPr/>
        </p:nvGrpSpPr>
        <p:grpSpPr>
          <a:xfrm>
            <a:off x="1143000" y="3886199"/>
            <a:ext cx="7620000" cy="1295400"/>
            <a:chOff x="1143000" y="3886199"/>
            <a:chExt cx="7620000" cy="1295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6CF5AC-8003-4D14-A9DC-84B8114EA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3000" y="3886199"/>
              <a:ext cx="1295400" cy="129540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37C2968-AC1C-43CE-A9B6-E6C84801DC57}"/>
                </a:ext>
              </a:extLst>
            </p:cNvPr>
            <p:cNvSpPr/>
            <p:nvPr/>
          </p:nvSpPr>
          <p:spPr>
            <a:xfrm>
              <a:off x="2667000" y="4038600"/>
              <a:ext cx="6096000" cy="9264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Yazdi Tantra</a:t>
              </a:r>
              <a:endParaRPr lang="en-US" sz="2000" dirty="0">
                <a:hlinkClick r:id="rId4"/>
              </a:endParaRPr>
            </a:p>
            <a:p>
              <a:r>
                <a:rPr lang="en-US" dirty="0">
                  <a:solidFill>
                    <a:srgbClr val="002060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yazdi@on-lyne.com </a:t>
              </a:r>
            </a:p>
            <a:p>
              <a:pPr>
                <a:lnSpc>
                  <a:spcPct val="90000"/>
                </a:lnSpc>
              </a:pPr>
              <a:r>
                <a:rPr lang="en-US" dirty="0">
                  <a:hlinkClick r:id="rId7"/>
                </a:rPr>
                <a:t>https://www.linkedin.com/in/yazditantra/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9DC375-2E03-452C-8580-4BA4C168A509}"/>
              </a:ext>
            </a:extLst>
          </p:cNvPr>
          <p:cNvGrpSpPr/>
          <p:nvPr/>
        </p:nvGrpSpPr>
        <p:grpSpPr>
          <a:xfrm>
            <a:off x="1143000" y="5181600"/>
            <a:ext cx="7239000" cy="1295400"/>
            <a:chOff x="1143000" y="5181600"/>
            <a:chExt cx="7239000" cy="12954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9E87CAC-7077-41E7-BAA9-EEF254F35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3000" y="5181600"/>
              <a:ext cx="1295400" cy="12954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C9D7BCE-C33A-4DDE-889F-42526D78AD77}"/>
                </a:ext>
              </a:extLst>
            </p:cNvPr>
            <p:cNvSpPr/>
            <p:nvPr/>
          </p:nvSpPr>
          <p:spPr>
            <a:xfrm>
              <a:off x="2667000" y="5325263"/>
              <a:ext cx="5715000" cy="926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Farrokh Mistree</a:t>
              </a:r>
              <a:endParaRPr lang="en-US" sz="2000" dirty="0">
                <a:hlinkClick r:id="rId4"/>
              </a:endParaRPr>
            </a:p>
            <a:p>
              <a:r>
                <a:rPr lang="en-US" dirty="0">
                  <a:solidFill>
                    <a:srgbClr val="002060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Farrokh.mistree@ou.edu</a:t>
              </a:r>
            </a:p>
            <a:p>
              <a:pPr>
                <a:lnSpc>
                  <a:spcPct val="90000"/>
                </a:lnSpc>
              </a:pPr>
              <a:r>
                <a:rPr lang="en-US" dirty="0">
                  <a:hlinkClick r:id="rId4"/>
                </a:rPr>
                <a:t>https://www.linkedin.com/in/farrokh-mistree-8ba8389/</a:t>
              </a:r>
              <a:r>
                <a:rPr lang="en-US" dirty="0"/>
                <a:t> 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B013927-7DD5-4BAF-B973-DFC52C2DD966}"/>
              </a:ext>
            </a:extLst>
          </p:cNvPr>
          <p:cNvSpPr txBox="1"/>
          <p:nvPr/>
        </p:nvSpPr>
        <p:spPr>
          <a:xfrm>
            <a:off x="8458200" y="38862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continue the dialog and to provide feedback please visit</a:t>
            </a:r>
          </a:p>
          <a:p>
            <a:r>
              <a:rPr lang="en-US" sz="2000" dirty="0">
                <a:solidFill>
                  <a:srgbClr val="C00000"/>
                </a:solidFill>
              </a:rPr>
              <a:t>Zoroastrianfacultynetwork.org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2E4C0B-00A4-44B0-9149-5042CE78D78E}"/>
              </a:ext>
            </a:extLst>
          </p:cNvPr>
          <p:cNvGrpSpPr/>
          <p:nvPr/>
        </p:nvGrpSpPr>
        <p:grpSpPr>
          <a:xfrm>
            <a:off x="0" y="6438971"/>
            <a:ext cx="2098278" cy="439082"/>
            <a:chOff x="1408732" y="0"/>
            <a:chExt cx="2098278" cy="439082"/>
          </a:xfrm>
        </p:grpSpPr>
        <p:sp>
          <p:nvSpPr>
            <p:cNvPr id="34" name="Arrow: Chevron 33">
              <a:extLst>
                <a:ext uri="{FF2B5EF4-FFF2-40B4-BE49-F238E27FC236}">
                  <a16:creationId xmlns:a16="http://schemas.microsoft.com/office/drawing/2014/main" id="{E39DD118-91F0-4503-A3BF-C6BEB2D934B5}"/>
                </a:ext>
              </a:extLst>
            </p:cNvPr>
            <p:cNvSpPr/>
            <p:nvPr/>
          </p:nvSpPr>
          <p:spPr>
            <a:xfrm>
              <a:off x="1408732" y="0"/>
              <a:ext cx="2098278" cy="439082"/>
            </a:xfrm>
            <a:prstGeom prst="chevron">
              <a:avLst/>
            </a:prstGeom>
            <a:solidFill>
              <a:srgbClr val="953735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Arrow: Chevron 4">
              <a:extLst>
                <a:ext uri="{FF2B5EF4-FFF2-40B4-BE49-F238E27FC236}">
                  <a16:creationId xmlns:a16="http://schemas.microsoft.com/office/drawing/2014/main" id="{D2001494-D073-47FF-B470-B054902D3563}"/>
                </a:ext>
              </a:extLst>
            </p:cNvPr>
            <p:cNvSpPr txBox="1"/>
            <p:nvPr/>
          </p:nvSpPr>
          <p:spPr>
            <a:xfrm>
              <a:off x="1628273" y="0"/>
              <a:ext cx="1659196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Opening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F328A14-F9EA-4BF5-930B-44DA63F10737}"/>
              </a:ext>
            </a:extLst>
          </p:cNvPr>
          <p:cNvGrpSpPr/>
          <p:nvPr/>
        </p:nvGrpSpPr>
        <p:grpSpPr>
          <a:xfrm>
            <a:off x="1915855" y="6438971"/>
            <a:ext cx="1629850" cy="439082"/>
            <a:chOff x="3324587" y="0"/>
            <a:chExt cx="1629850" cy="439082"/>
          </a:xfrm>
        </p:grpSpPr>
        <p:sp>
          <p:nvSpPr>
            <p:cNvPr id="37" name="Arrow: Chevron 36">
              <a:extLst>
                <a:ext uri="{FF2B5EF4-FFF2-40B4-BE49-F238E27FC236}">
                  <a16:creationId xmlns:a16="http://schemas.microsoft.com/office/drawing/2014/main" id="{CD745EC3-5D10-4C67-918A-6AB5A4F66802}"/>
                </a:ext>
              </a:extLst>
            </p:cNvPr>
            <p:cNvSpPr/>
            <p:nvPr/>
          </p:nvSpPr>
          <p:spPr>
            <a:xfrm>
              <a:off x="3324587" y="0"/>
              <a:ext cx="1629850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8" name="Arrow: Chevron 6">
              <a:extLst>
                <a:ext uri="{FF2B5EF4-FFF2-40B4-BE49-F238E27FC236}">
                  <a16:creationId xmlns:a16="http://schemas.microsoft.com/office/drawing/2014/main" id="{B5B4B595-7530-4ADA-8EF1-478DC46AA645}"/>
                </a:ext>
              </a:extLst>
            </p:cNvPr>
            <p:cNvSpPr txBox="1"/>
            <p:nvPr/>
          </p:nvSpPr>
          <p:spPr>
            <a:xfrm>
              <a:off x="3544128" y="0"/>
              <a:ext cx="1190768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Panelists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69C273D-B995-4348-B898-99D795A46A21}"/>
              </a:ext>
            </a:extLst>
          </p:cNvPr>
          <p:cNvGrpSpPr/>
          <p:nvPr/>
        </p:nvGrpSpPr>
        <p:grpSpPr>
          <a:xfrm>
            <a:off x="3363281" y="6438971"/>
            <a:ext cx="1436407" cy="439082"/>
            <a:chOff x="4772012" y="0"/>
            <a:chExt cx="1436407" cy="439082"/>
          </a:xfrm>
        </p:grpSpPr>
        <p:sp>
          <p:nvSpPr>
            <p:cNvPr id="40" name="Arrow: Chevron 39">
              <a:extLst>
                <a:ext uri="{FF2B5EF4-FFF2-40B4-BE49-F238E27FC236}">
                  <a16:creationId xmlns:a16="http://schemas.microsoft.com/office/drawing/2014/main" id="{A77E258E-3927-45F9-82EF-CF7DDF0996AF}"/>
                </a:ext>
              </a:extLst>
            </p:cNvPr>
            <p:cNvSpPr/>
            <p:nvPr/>
          </p:nvSpPr>
          <p:spPr>
            <a:xfrm>
              <a:off x="4772012" y="0"/>
              <a:ext cx="1436407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1" name="Arrow: Chevron 8">
              <a:extLst>
                <a:ext uri="{FF2B5EF4-FFF2-40B4-BE49-F238E27FC236}">
                  <a16:creationId xmlns:a16="http://schemas.microsoft.com/office/drawing/2014/main" id="{B439EB0B-1696-4C68-B649-3CA63B529980}"/>
                </a:ext>
              </a:extLst>
            </p:cNvPr>
            <p:cNvSpPr txBox="1"/>
            <p:nvPr/>
          </p:nvSpPr>
          <p:spPr>
            <a:xfrm>
              <a:off x="4991553" y="0"/>
              <a:ext cx="997325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Commentary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8B53709-FAD2-4922-AA2A-32EAB2F2FB0A}"/>
              </a:ext>
            </a:extLst>
          </p:cNvPr>
          <p:cNvGrpSpPr/>
          <p:nvPr/>
        </p:nvGrpSpPr>
        <p:grpSpPr>
          <a:xfrm>
            <a:off x="4617265" y="6438971"/>
            <a:ext cx="1824241" cy="439082"/>
            <a:chOff x="6025996" y="0"/>
            <a:chExt cx="1824241" cy="439082"/>
          </a:xfrm>
        </p:grpSpPr>
        <p:sp>
          <p:nvSpPr>
            <p:cNvPr id="43" name="Arrow: Chevron 42">
              <a:extLst>
                <a:ext uri="{FF2B5EF4-FFF2-40B4-BE49-F238E27FC236}">
                  <a16:creationId xmlns:a16="http://schemas.microsoft.com/office/drawing/2014/main" id="{29F6768E-48B6-417D-8A82-D07EBEE53A20}"/>
                </a:ext>
              </a:extLst>
            </p:cNvPr>
            <p:cNvSpPr/>
            <p:nvPr/>
          </p:nvSpPr>
          <p:spPr>
            <a:xfrm>
              <a:off x="6025996" y="0"/>
              <a:ext cx="1824241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4" name="Arrow: Chevron 10">
              <a:extLst>
                <a:ext uri="{FF2B5EF4-FFF2-40B4-BE49-F238E27FC236}">
                  <a16:creationId xmlns:a16="http://schemas.microsoft.com/office/drawing/2014/main" id="{66835C63-028D-4110-8E44-9DF16C530A79}"/>
                </a:ext>
              </a:extLst>
            </p:cNvPr>
            <p:cNvSpPr txBox="1"/>
            <p:nvPr/>
          </p:nvSpPr>
          <p:spPr>
            <a:xfrm>
              <a:off x="6245537" y="0"/>
              <a:ext cx="1385159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Clarification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B580A8A-0574-47D0-99A0-D72069FC549F}"/>
              </a:ext>
            </a:extLst>
          </p:cNvPr>
          <p:cNvGrpSpPr/>
          <p:nvPr/>
        </p:nvGrpSpPr>
        <p:grpSpPr>
          <a:xfrm>
            <a:off x="6259082" y="6438971"/>
            <a:ext cx="1824241" cy="439082"/>
            <a:chOff x="7667813" y="0"/>
            <a:chExt cx="1824241" cy="439082"/>
          </a:xfrm>
        </p:grpSpPr>
        <p:sp>
          <p:nvSpPr>
            <p:cNvPr id="46" name="Arrow: Chevron 45">
              <a:extLst>
                <a:ext uri="{FF2B5EF4-FFF2-40B4-BE49-F238E27FC236}">
                  <a16:creationId xmlns:a16="http://schemas.microsoft.com/office/drawing/2014/main" id="{3C546E58-AC43-4D78-84EE-535FC5643654}"/>
                </a:ext>
              </a:extLst>
            </p:cNvPr>
            <p:cNvSpPr/>
            <p:nvPr/>
          </p:nvSpPr>
          <p:spPr>
            <a:xfrm>
              <a:off x="7667813" y="0"/>
              <a:ext cx="1824241" cy="439082"/>
            </a:xfrm>
            <a:prstGeom prst="chevron">
              <a:avLst/>
            </a:prstGeom>
            <a:solidFill>
              <a:srgbClr val="953735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7" name="Arrow: Chevron 12">
              <a:extLst>
                <a:ext uri="{FF2B5EF4-FFF2-40B4-BE49-F238E27FC236}">
                  <a16:creationId xmlns:a16="http://schemas.microsoft.com/office/drawing/2014/main" id="{7B162B48-120D-4437-BBC4-1718906EB4F4}"/>
                </a:ext>
              </a:extLst>
            </p:cNvPr>
            <p:cNvSpPr txBox="1"/>
            <p:nvPr/>
          </p:nvSpPr>
          <p:spPr>
            <a:xfrm>
              <a:off x="7887354" y="0"/>
              <a:ext cx="1385159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Dialog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5640109-180D-446F-B390-2BE53A0CA901}"/>
              </a:ext>
            </a:extLst>
          </p:cNvPr>
          <p:cNvGrpSpPr/>
          <p:nvPr/>
        </p:nvGrpSpPr>
        <p:grpSpPr>
          <a:xfrm>
            <a:off x="7900898" y="6438971"/>
            <a:ext cx="1361248" cy="439082"/>
            <a:chOff x="9309630" y="0"/>
            <a:chExt cx="1361248" cy="439082"/>
          </a:xfrm>
        </p:grpSpPr>
        <p:sp>
          <p:nvSpPr>
            <p:cNvPr id="49" name="Arrow: Chevron 48">
              <a:extLst>
                <a:ext uri="{FF2B5EF4-FFF2-40B4-BE49-F238E27FC236}">
                  <a16:creationId xmlns:a16="http://schemas.microsoft.com/office/drawing/2014/main" id="{FCF09E2E-7A09-4A20-A44C-8E188D53A20D}"/>
                </a:ext>
              </a:extLst>
            </p:cNvPr>
            <p:cNvSpPr/>
            <p:nvPr/>
          </p:nvSpPr>
          <p:spPr>
            <a:xfrm>
              <a:off x="9309630" y="0"/>
              <a:ext cx="1361248" cy="439082"/>
            </a:xfrm>
            <a:prstGeom prst="chevron">
              <a:avLst/>
            </a:prstGeom>
            <a:solidFill>
              <a:srgbClr val="00B05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Arrow: Chevron 14">
              <a:extLst>
                <a:ext uri="{FF2B5EF4-FFF2-40B4-BE49-F238E27FC236}">
                  <a16:creationId xmlns:a16="http://schemas.microsoft.com/office/drawing/2014/main" id="{BF757C7B-4029-4440-9691-4EDDF85E8D42}"/>
                </a:ext>
              </a:extLst>
            </p:cNvPr>
            <p:cNvSpPr txBox="1"/>
            <p:nvPr/>
          </p:nvSpPr>
          <p:spPr>
            <a:xfrm>
              <a:off x="9529171" y="0"/>
              <a:ext cx="922166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Closing Remarks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D151901-C724-4126-95C6-09CEA55C723B}"/>
              </a:ext>
            </a:extLst>
          </p:cNvPr>
          <p:cNvGrpSpPr/>
          <p:nvPr/>
        </p:nvGrpSpPr>
        <p:grpSpPr>
          <a:xfrm>
            <a:off x="1142999" y="712347"/>
            <a:ext cx="6781798" cy="1138773"/>
            <a:chOff x="1142999" y="712347"/>
            <a:chExt cx="6781798" cy="113877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62DD3C-E92C-4757-9CAD-1B3CAC047FCA}"/>
                </a:ext>
              </a:extLst>
            </p:cNvPr>
            <p:cNvSpPr txBox="1"/>
            <p:nvPr/>
          </p:nvSpPr>
          <p:spPr>
            <a:xfrm>
              <a:off x="2666997" y="712347"/>
              <a:ext cx="52578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Karishma Koka</a:t>
              </a:r>
            </a:p>
            <a:p>
              <a:r>
                <a:rPr lang="fi-FI" sz="1600" dirty="0">
                  <a:solidFill>
                    <a:srgbClr val="002060"/>
                  </a:solidFill>
                  <a:hlinkClick r:id="rId9"/>
                </a:rPr>
                <a:t>dr.kokakavitakarishma@cantab.net</a:t>
              </a:r>
              <a:endParaRPr lang="fi-FI" sz="1600" dirty="0">
                <a:solidFill>
                  <a:srgbClr val="002060"/>
                </a:solidFill>
              </a:endParaRPr>
            </a:p>
            <a:p>
              <a:r>
                <a:rPr lang="en-US" sz="1600" dirty="0">
                  <a:hlinkClick r:id="rId10"/>
                </a:rPr>
                <a:t>https://www.linkedin.com/in/koka-kavita-karishma-phd-university-of-cambridge-ba82a6103/?originalSubdomain=uk</a:t>
              </a:r>
              <a:r>
                <a:rPr lang="en-US" sz="1600" dirty="0"/>
                <a:t> 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4C3789E-B166-4AD5-8AF3-BC708F410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b="38582"/>
            <a:stretch/>
          </p:blipFill>
          <p:spPr>
            <a:xfrm>
              <a:off x="1142999" y="762000"/>
              <a:ext cx="1295399" cy="104771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4EDAC-E716-4B5D-8B3B-D249ABA5233A}"/>
              </a:ext>
            </a:extLst>
          </p:cNvPr>
          <p:cNvGrpSpPr/>
          <p:nvPr/>
        </p:nvGrpSpPr>
        <p:grpSpPr>
          <a:xfrm>
            <a:off x="1142999" y="2876830"/>
            <a:ext cx="7924801" cy="1082665"/>
            <a:chOff x="1142999" y="2876830"/>
            <a:chExt cx="7924801" cy="1082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008A30-4203-463B-85DD-B8AA72323F62}"/>
                </a:ext>
              </a:extLst>
            </p:cNvPr>
            <p:cNvSpPr txBox="1"/>
            <p:nvPr/>
          </p:nvSpPr>
          <p:spPr>
            <a:xfrm>
              <a:off x="2667000" y="2894919"/>
              <a:ext cx="6400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Vehzan Rustomji</a:t>
              </a:r>
            </a:p>
            <a:p>
              <a:pPr marL="0" indent="0">
                <a:buNone/>
              </a:pPr>
              <a:r>
                <a:rPr lang="en-US" dirty="0">
                  <a:hlinkClick r:id="rId12"/>
                </a:rPr>
                <a:t>vehzan.rustomji@gmail.com</a:t>
              </a:r>
              <a:endParaRPr lang="en-US" dirty="0"/>
            </a:p>
            <a:p>
              <a:pPr marL="0" indent="0">
                <a:buNone/>
              </a:pPr>
              <a:r>
                <a:rPr lang="en-US" dirty="0">
                  <a:hlinkClick r:id="rId13"/>
                </a:rPr>
                <a:t>https://www.linkedin.com/in/vehzan/</a:t>
              </a:r>
              <a:r>
                <a:rPr lang="en-US" dirty="0"/>
                <a:t>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241D49-7ED5-41E6-B5C5-A4D8F245B1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5" r="19108" b="30820"/>
            <a:stretch/>
          </p:blipFill>
          <p:spPr>
            <a:xfrm>
              <a:off x="1142999" y="2876830"/>
              <a:ext cx="1295400" cy="1082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4255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5382-27B1-4523-A388-7BCA3D47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04800"/>
            <a:ext cx="8692707" cy="487362"/>
          </a:xfrm>
        </p:spPr>
        <p:txBody>
          <a:bodyPr/>
          <a:lstStyle/>
          <a:p>
            <a:r>
              <a:rPr lang="en-US" dirty="0"/>
              <a:t>Forthcoming Conversations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9F825-1037-4032-8AF2-02D58A690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66800"/>
            <a:ext cx="10439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December 20, 2020. 7:30PM India Time.  7:00PM Pakistan Time.</a:t>
            </a:r>
          </a:p>
          <a:p>
            <a:r>
              <a:rPr lang="en-US" sz="2400" dirty="0"/>
              <a:t>Scholarships and funding for graduate education:  Requirements + Timeline</a:t>
            </a:r>
          </a:p>
          <a:p>
            <a:r>
              <a:rPr lang="en-US" sz="2400" dirty="0"/>
              <a:t>Panelists – Farrokh Rustomji + TBD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January 17, 2021.  7:30PM India Time. 7:00PM Pakistan Time.</a:t>
            </a:r>
          </a:p>
          <a:p>
            <a:pPr lvl="0"/>
            <a:r>
              <a:rPr lang="en-US" sz="2400" dirty="0"/>
              <a:t>Getting most of College Experience + Building your network + Selling yourself </a:t>
            </a:r>
          </a:p>
          <a:p>
            <a:pPr lvl="0"/>
            <a:r>
              <a:rPr lang="en-US" sz="2400" dirty="0"/>
              <a:t>Panelists - Farzin Avari + Zenhar Marolia + Nazneen Mistry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8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7F256-143D-492B-B28B-91A2A9620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1000"/>
            <a:ext cx="8692707" cy="487362"/>
          </a:xfrm>
        </p:spPr>
        <p:txBody>
          <a:bodyPr/>
          <a:lstStyle/>
          <a:p>
            <a:r>
              <a:rPr lang="en-US" dirty="0"/>
              <a:t>Plan for Conversation on November 15,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8D3F9-9B9C-4CB0-BEEB-8EFB1F33D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990600"/>
            <a:ext cx="9220200" cy="5181600"/>
          </a:xfrm>
        </p:spPr>
        <p:txBody>
          <a:bodyPr/>
          <a:lstStyle/>
          <a:p>
            <a:pPr marL="457200" indent="-457200">
              <a:buNone/>
            </a:pPr>
            <a:r>
              <a:rPr lang="en-US" dirty="0"/>
              <a:t>1.	Opening:  What this webinar is about.  5 Minutes.</a:t>
            </a:r>
          </a:p>
          <a:p>
            <a:pPr marL="457200" indent="-457200">
              <a:buNone/>
            </a:pPr>
            <a:r>
              <a:rPr lang="en-US" dirty="0"/>
              <a:t>2.	Panelist Introductions:  2 minutes each.  Total 6 minutes.</a:t>
            </a:r>
          </a:p>
          <a:p>
            <a:pPr marL="452438" indent="-452438">
              <a:buAutoNum type="arabicPeriod" startAt="3"/>
            </a:pPr>
            <a:r>
              <a:rPr lang="en-US" dirty="0"/>
              <a:t>Commentary – Academic journey to issues of interest for participants.  5 minutes each. Total 15 minutes. </a:t>
            </a:r>
          </a:p>
          <a:p>
            <a:pPr marL="457200" indent="-457200">
              <a:buAutoNum type="arabicPeriod" startAt="3"/>
            </a:pPr>
            <a:r>
              <a:rPr lang="en-US" dirty="0"/>
              <a:t>Synthesis and Questions for Clarification  – Moderated.  Total 20 minutes.</a:t>
            </a:r>
          </a:p>
          <a:p>
            <a:pPr marL="457200" indent="-457200">
              <a:buNone/>
            </a:pPr>
            <a:r>
              <a:rPr lang="en-US" dirty="0"/>
              <a:t>5.	Dialog – Moderated to foster dialog between panelists and participants / what would participants like to hear next?  Total 45 minutes</a:t>
            </a:r>
          </a:p>
          <a:p>
            <a:pPr marL="457200" indent="-457200">
              <a:buNone/>
            </a:pPr>
            <a:r>
              <a:rPr lang="en-US" dirty="0"/>
              <a:t>6.	Closing Remarks:  ZFN official + Panelists + Moderator.  Total 10 minutes.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8BFDCC-D0A7-4511-A3E2-612F100CC428}"/>
              </a:ext>
            </a:extLst>
          </p:cNvPr>
          <p:cNvGrpSpPr/>
          <p:nvPr/>
        </p:nvGrpSpPr>
        <p:grpSpPr>
          <a:xfrm>
            <a:off x="0" y="6438971"/>
            <a:ext cx="2098278" cy="439082"/>
            <a:chOff x="1408732" y="0"/>
            <a:chExt cx="2098278" cy="439082"/>
          </a:xfrm>
        </p:grpSpPr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8C257B2D-389E-4D9C-9684-86F5DB20CE03}"/>
                </a:ext>
              </a:extLst>
            </p:cNvPr>
            <p:cNvSpPr/>
            <p:nvPr/>
          </p:nvSpPr>
          <p:spPr>
            <a:xfrm>
              <a:off x="1408732" y="0"/>
              <a:ext cx="2098278" cy="439082"/>
            </a:xfrm>
            <a:prstGeom prst="chevron">
              <a:avLst/>
            </a:prstGeom>
            <a:solidFill>
              <a:srgbClr val="00B05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Arrow: Chevron 4">
              <a:extLst>
                <a:ext uri="{FF2B5EF4-FFF2-40B4-BE49-F238E27FC236}">
                  <a16:creationId xmlns:a16="http://schemas.microsoft.com/office/drawing/2014/main" id="{72BCADB6-144F-426B-BBE8-4209B0B8BD0B}"/>
                </a:ext>
              </a:extLst>
            </p:cNvPr>
            <p:cNvSpPr txBox="1"/>
            <p:nvPr/>
          </p:nvSpPr>
          <p:spPr>
            <a:xfrm>
              <a:off x="1628273" y="0"/>
              <a:ext cx="1659196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Opening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EF473B4-931F-45F6-9D8D-2562AFB3F9F3}"/>
              </a:ext>
            </a:extLst>
          </p:cNvPr>
          <p:cNvGrpSpPr/>
          <p:nvPr/>
        </p:nvGrpSpPr>
        <p:grpSpPr>
          <a:xfrm>
            <a:off x="1915855" y="6438971"/>
            <a:ext cx="1629850" cy="439082"/>
            <a:chOff x="3324587" y="0"/>
            <a:chExt cx="1629850" cy="439082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64BBB6A8-EF38-4883-A63B-0BA084FDE898}"/>
                </a:ext>
              </a:extLst>
            </p:cNvPr>
            <p:cNvSpPr/>
            <p:nvPr/>
          </p:nvSpPr>
          <p:spPr>
            <a:xfrm>
              <a:off x="3324587" y="0"/>
              <a:ext cx="1629850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Arrow: Chevron 6">
              <a:extLst>
                <a:ext uri="{FF2B5EF4-FFF2-40B4-BE49-F238E27FC236}">
                  <a16:creationId xmlns:a16="http://schemas.microsoft.com/office/drawing/2014/main" id="{9BB21635-368A-465D-AB2E-1D8D47379E29}"/>
                </a:ext>
              </a:extLst>
            </p:cNvPr>
            <p:cNvSpPr txBox="1"/>
            <p:nvPr/>
          </p:nvSpPr>
          <p:spPr>
            <a:xfrm>
              <a:off x="3544128" y="0"/>
              <a:ext cx="1190768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Panelists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5CAE93-AC82-4205-91C4-B2011264FF5D}"/>
              </a:ext>
            </a:extLst>
          </p:cNvPr>
          <p:cNvGrpSpPr/>
          <p:nvPr/>
        </p:nvGrpSpPr>
        <p:grpSpPr>
          <a:xfrm>
            <a:off x="3363281" y="6438971"/>
            <a:ext cx="1436407" cy="439082"/>
            <a:chOff x="4772012" y="0"/>
            <a:chExt cx="1436407" cy="439082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B11B1F84-3B9D-4A98-9CB2-AE1BBE2FB8D2}"/>
                </a:ext>
              </a:extLst>
            </p:cNvPr>
            <p:cNvSpPr/>
            <p:nvPr/>
          </p:nvSpPr>
          <p:spPr>
            <a:xfrm>
              <a:off x="4772012" y="0"/>
              <a:ext cx="1436407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Arrow: Chevron 8">
              <a:extLst>
                <a:ext uri="{FF2B5EF4-FFF2-40B4-BE49-F238E27FC236}">
                  <a16:creationId xmlns:a16="http://schemas.microsoft.com/office/drawing/2014/main" id="{7FAA1998-2880-42FB-B226-C9770A5990C5}"/>
                </a:ext>
              </a:extLst>
            </p:cNvPr>
            <p:cNvSpPr txBox="1"/>
            <p:nvPr/>
          </p:nvSpPr>
          <p:spPr>
            <a:xfrm>
              <a:off x="4991553" y="0"/>
              <a:ext cx="997325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Commentary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10C44B-577F-49F4-81F1-0305A71F28F0}"/>
              </a:ext>
            </a:extLst>
          </p:cNvPr>
          <p:cNvGrpSpPr/>
          <p:nvPr/>
        </p:nvGrpSpPr>
        <p:grpSpPr>
          <a:xfrm>
            <a:off x="4617265" y="6438971"/>
            <a:ext cx="1824241" cy="439082"/>
            <a:chOff x="6025996" y="0"/>
            <a:chExt cx="1824241" cy="439082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65316CEF-129D-45AC-AFF6-64EC101EBBAE}"/>
                </a:ext>
              </a:extLst>
            </p:cNvPr>
            <p:cNvSpPr/>
            <p:nvPr/>
          </p:nvSpPr>
          <p:spPr>
            <a:xfrm>
              <a:off x="6025996" y="0"/>
              <a:ext cx="1824241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Arrow: Chevron 10">
              <a:extLst>
                <a:ext uri="{FF2B5EF4-FFF2-40B4-BE49-F238E27FC236}">
                  <a16:creationId xmlns:a16="http://schemas.microsoft.com/office/drawing/2014/main" id="{80422748-3184-4763-B96C-741D4A7429B2}"/>
                </a:ext>
              </a:extLst>
            </p:cNvPr>
            <p:cNvSpPr txBox="1"/>
            <p:nvPr/>
          </p:nvSpPr>
          <p:spPr>
            <a:xfrm>
              <a:off x="6245537" y="0"/>
              <a:ext cx="1385159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Clarification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0AB841-CA07-4145-9BC2-7E51D8F87B36}"/>
              </a:ext>
            </a:extLst>
          </p:cNvPr>
          <p:cNvGrpSpPr/>
          <p:nvPr/>
        </p:nvGrpSpPr>
        <p:grpSpPr>
          <a:xfrm>
            <a:off x="6259082" y="6438971"/>
            <a:ext cx="1824241" cy="439082"/>
            <a:chOff x="7667813" y="0"/>
            <a:chExt cx="1824241" cy="439082"/>
          </a:xfrm>
        </p:grpSpPr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E2703A21-8368-4A69-9730-EDE262F266D8}"/>
                </a:ext>
              </a:extLst>
            </p:cNvPr>
            <p:cNvSpPr/>
            <p:nvPr/>
          </p:nvSpPr>
          <p:spPr>
            <a:xfrm>
              <a:off x="7667813" y="0"/>
              <a:ext cx="1824241" cy="439082"/>
            </a:xfrm>
            <a:prstGeom prst="chevron">
              <a:avLst/>
            </a:prstGeom>
            <a:solidFill>
              <a:srgbClr val="953735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Arrow: Chevron 12">
              <a:extLst>
                <a:ext uri="{FF2B5EF4-FFF2-40B4-BE49-F238E27FC236}">
                  <a16:creationId xmlns:a16="http://schemas.microsoft.com/office/drawing/2014/main" id="{801B8DB7-4613-43E8-AF06-96F0A9F8D524}"/>
                </a:ext>
              </a:extLst>
            </p:cNvPr>
            <p:cNvSpPr txBox="1"/>
            <p:nvPr/>
          </p:nvSpPr>
          <p:spPr>
            <a:xfrm>
              <a:off x="7887354" y="0"/>
              <a:ext cx="1385159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Dialog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B798DA-107A-4987-A5B8-E6EFA45D81C3}"/>
              </a:ext>
            </a:extLst>
          </p:cNvPr>
          <p:cNvGrpSpPr/>
          <p:nvPr/>
        </p:nvGrpSpPr>
        <p:grpSpPr>
          <a:xfrm>
            <a:off x="7900898" y="6438971"/>
            <a:ext cx="1361248" cy="439082"/>
            <a:chOff x="9309630" y="0"/>
            <a:chExt cx="1361248" cy="439082"/>
          </a:xfrm>
        </p:grpSpPr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72C427D1-40BB-4E76-9E93-CC1B156EDA19}"/>
                </a:ext>
              </a:extLst>
            </p:cNvPr>
            <p:cNvSpPr/>
            <p:nvPr/>
          </p:nvSpPr>
          <p:spPr>
            <a:xfrm>
              <a:off x="9309630" y="0"/>
              <a:ext cx="1361248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Arrow: Chevron 14">
              <a:extLst>
                <a:ext uri="{FF2B5EF4-FFF2-40B4-BE49-F238E27FC236}">
                  <a16:creationId xmlns:a16="http://schemas.microsoft.com/office/drawing/2014/main" id="{0757EB5D-8E76-426E-9EB3-4389228286A0}"/>
                </a:ext>
              </a:extLst>
            </p:cNvPr>
            <p:cNvSpPr txBox="1"/>
            <p:nvPr/>
          </p:nvSpPr>
          <p:spPr>
            <a:xfrm>
              <a:off x="9529171" y="0"/>
              <a:ext cx="922166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Closing Remarks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54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3B23-7A61-41A5-A056-8D55D60E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1000"/>
            <a:ext cx="8692707" cy="487362"/>
          </a:xfrm>
        </p:spPr>
        <p:txBody>
          <a:bodyPr/>
          <a:lstStyle/>
          <a:p>
            <a:r>
              <a:rPr lang="en-US" dirty="0"/>
              <a:t>What We Are About?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77E6F-A576-420F-B30F-EF1D8BE33A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3398" y="990600"/>
            <a:ext cx="11049001" cy="579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The World Zoroastrian Chamber of Commerce (WZCC) in partnership with Zarathushti faculty in academia envision empowering Zarathushti students to learn how to create economic, cultural and intellectual value.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ZFN MISSION: Facilitate Zoroastrian youth, through higher and specialized education, to pursue careers in industry, government, and academia as business entrepreneurs, social entrepreneurs and knowledge entrepreneurs.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ZFN Webinars:  Conversations to help Zoroastrain youth with support of their parents to attain higher and specialized education.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This initiative is supported by R.D. Sethna Scholarship Funds. </a:t>
            </a:r>
            <a:r>
              <a:rPr lang="en-US" sz="2000" dirty="0">
                <a:hlinkClick r:id="rId3"/>
              </a:rPr>
              <a:t>https://www.rdsethnascholarships.org/</a:t>
            </a:r>
            <a:r>
              <a:rPr lang="en-US" sz="2000" dirty="0"/>
              <a:t>  For further information contact </a:t>
            </a:r>
            <a:r>
              <a:rPr lang="en-US" sz="2000" dirty="0">
                <a:hlinkClick r:id="rId4"/>
              </a:rPr>
              <a:t>rdsethnascholarship@gmail.com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CB3161-E471-4CA5-8C07-56991E3DC368}"/>
              </a:ext>
            </a:extLst>
          </p:cNvPr>
          <p:cNvGrpSpPr/>
          <p:nvPr/>
        </p:nvGrpSpPr>
        <p:grpSpPr>
          <a:xfrm>
            <a:off x="0" y="6438971"/>
            <a:ext cx="2098278" cy="439082"/>
            <a:chOff x="1408732" y="0"/>
            <a:chExt cx="2098278" cy="439082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D35DCE81-6A8F-4300-A2B7-C5E706425593}"/>
                </a:ext>
              </a:extLst>
            </p:cNvPr>
            <p:cNvSpPr/>
            <p:nvPr/>
          </p:nvSpPr>
          <p:spPr>
            <a:xfrm>
              <a:off x="1408732" y="0"/>
              <a:ext cx="2098278" cy="439082"/>
            </a:xfrm>
            <a:prstGeom prst="chevron">
              <a:avLst/>
            </a:prstGeom>
            <a:solidFill>
              <a:srgbClr val="00B05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id="{E3B8C7FD-06B2-478A-AFF8-3172218685CE}"/>
                </a:ext>
              </a:extLst>
            </p:cNvPr>
            <p:cNvSpPr txBox="1"/>
            <p:nvPr/>
          </p:nvSpPr>
          <p:spPr>
            <a:xfrm>
              <a:off x="1628273" y="0"/>
              <a:ext cx="1659196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Opening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7BE95BA-DD3F-4A1E-932C-67504708DA02}"/>
              </a:ext>
            </a:extLst>
          </p:cNvPr>
          <p:cNvGrpSpPr/>
          <p:nvPr/>
        </p:nvGrpSpPr>
        <p:grpSpPr>
          <a:xfrm>
            <a:off x="1915855" y="6438971"/>
            <a:ext cx="1629850" cy="439082"/>
            <a:chOff x="3324587" y="0"/>
            <a:chExt cx="1629850" cy="439082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B43C8175-8AAA-4D8D-8C02-9C96FED3F76B}"/>
                </a:ext>
              </a:extLst>
            </p:cNvPr>
            <p:cNvSpPr/>
            <p:nvPr/>
          </p:nvSpPr>
          <p:spPr>
            <a:xfrm>
              <a:off x="3324587" y="0"/>
              <a:ext cx="1629850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Arrow: Chevron 6">
              <a:extLst>
                <a:ext uri="{FF2B5EF4-FFF2-40B4-BE49-F238E27FC236}">
                  <a16:creationId xmlns:a16="http://schemas.microsoft.com/office/drawing/2014/main" id="{57C49B81-B744-4506-80DC-2A0E3B79FD67}"/>
                </a:ext>
              </a:extLst>
            </p:cNvPr>
            <p:cNvSpPr txBox="1"/>
            <p:nvPr/>
          </p:nvSpPr>
          <p:spPr>
            <a:xfrm>
              <a:off x="3544128" y="0"/>
              <a:ext cx="1190768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Panelists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84747F-B46D-40A7-A4CC-3F878F76CF0A}"/>
              </a:ext>
            </a:extLst>
          </p:cNvPr>
          <p:cNvGrpSpPr/>
          <p:nvPr/>
        </p:nvGrpSpPr>
        <p:grpSpPr>
          <a:xfrm>
            <a:off x="3363281" y="6438971"/>
            <a:ext cx="1436407" cy="439082"/>
            <a:chOff x="4772012" y="0"/>
            <a:chExt cx="1436407" cy="439082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6C58B1C9-769C-4886-9AEB-5BA760216623}"/>
                </a:ext>
              </a:extLst>
            </p:cNvPr>
            <p:cNvSpPr/>
            <p:nvPr/>
          </p:nvSpPr>
          <p:spPr>
            <a:xfrm>
              <a:off x="4772012" y="0"/>
              <a:ext cx="1436407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Arrow: Chevron 8">
              <a:extLst>
                <a:ext uri="{FF2B5EF4-FFF2-40B4-BE49-F238E27FC236}">
                  <a16:creationId xmlns:a16="http://schemas.microsoft.com/office/drawing/2014/main" id="{433C0EF3-20BB-4B84-A6F5-41A32B793457}"/>
                </a:ext>
              </a:extLst>
            </p:cNvPr>
            <p:cNvSpPr txBox="1"/>
            <p:nvPr/>
          </p:nvSpPr>
          <p:spPr>
            <a:xfrm>
              <a:off x="4991553" y="0"/>
              <a:ext cx="997325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Commentary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0A3102-417B-4021-AD4A-942767401B39}"/>
              </a:ext>
            </a:extLst>
          </p:cNvPr>
          <p:cNvGrpSpPr/>
          <p:nvPr/>
        </p:nvGrpSpPr>
        <p:grpSpPr>
          <a:xfrm>
            <a:off x="4617265" y="6438971"/>
            <a:ext cx="1824241" cy="439082"/>
            <a:chOff x="6025996" y="0"/>
            <a:chExt cx="1824241" cy="439082"/>
          </a:xfrm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757AAE7F-239D-4179-8B7C-551E58DDEDF5}"/>
                </a:ext>
              </a:extLst>
            </p:cNvPr>
            <p:cNvSpPr/>
            <p:nvPr/>
          </p:nvSpPr>
          <p:spPr>
            <a:xfrm>
              <a:off x="6025996" y="0"/>
              <a:ext cx="1824241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Arrow: Chevron 10">
              <a:extLst>
                <a:ext uri="{FF2B5EF4-FFF2-40B4-BE49-F238E27FC236}">
                  <a16:creationId xmlns:a16="http://schemas.microsoft.com/office/drawing/2014/main" id="{EAF5CAA1-4E4C-4161-B0BE-8DEE47AE7EE5}"/>
                </a:ext>
              </a:extLst>
            </p:cNvPr>
            <p:cNvSpPr txBox="1"/>
            <p:nvPr/>
          </p:nvSpPr>
          <p:spPr>
            <a:xfrm>
              <a:off x="6245537" y="0"/>
              <a:ext cx="1385159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Clarification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4F81D2-5917-4015-9AD7-83E86F8DB062}"/>
              </a:ext>
            </a:extLst>
          </p:cNvPr>
          <p:cNvGrpSpPr/>
          <p:nvPr/>
        </p:nvGrpSpPr>
        <p:grpSpPr>
          <a:xfrm>
            <a:off x="6259082" y="6438971"/>
            <a:ext cx="1824241" cy="439082"/>
            <a:chOff x="7667813" y="0"/>
            <a:chExt cx="1824241" cy="439082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0CFABA42-92C4-4562-81C1-61C0FCEABF41}"/>
                </a:ext>
              </a:extLst>
            </p:cNvPr>
            <p:cNvSpPr/>
            <p:nvPr/>
          </p:nvSpPr>
          <p:spPr>
            <a:xfrm>
              <a:off x="7667813" y="0"/>
              <a:ext cx="1824241" cy="439082"/>
            </a:xfrm>
            <a:prstGeom prst="chevron">
              <a:avLst/>
            </a:prstGeom>
            <a:solidFill>
              <a:srgbClr val="953735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Arrow: Chevron 12">
              <a:extLst>
                <a:ext uri="{FF2B5EF4-FFF2-40B4-BE49-F238E27FC236}">
                  <a16:creationId xmlns:a16="http://schemas.microsoft.com/office/drawing/2014/main" id="{CFA4CA20-BFCE-470B-BBCC-E10E109FB08E}"/>
                </a:ext>
              </a:extLst>
            </p:cNvPr>
            <p:cNvSpPr txBox="1"/>
            <p:nvPr/>
          </p:nvSpPr>
          <p:spPr>
            <a:xfrm>
              <a:off x="7887354" y="0"/>
              <a:ext cx="1385159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Dialog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CD9A9D-AA50-4702-8290-7B7F4A3A9402}"/>
              </a:ext>
            </a:extLst>
          </p:cNvPr>
          <p:cNvGrpSpPr/>
          <p:nvPr/>
        </p:nvGrpSpPr>
        <p:grpSpPr>
          <a:xfrm>
            <a:off x="7900898" y="6438971"/>
            <a:ext cx="1361248" cy="439082"/>
            <a:chOff x="9309630" y="0"/>
            <a:chExt cx="1361248" cy="439082"/>
          </a:xfrm>
        </p:grpSpPr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8FAF969C-669D-4B4B-B1AD-F45403A77E30}"/>
                </a:ext>
              </a:extLst>
            </p:cNvPr>
            <p:cNvSpPr/>
            <p:nvPr/>
          </p:nvSpPr>
          <p:spPr>
            <a:xfrm>
              <a:off x="9309630" y="0"/>
              <a:ext cx="1361248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Arrow: Chevron 14">
              <a:extLst>
                <a:ext uri="{FF2B5EF4-FFF2-40B4-BE49-F238E27FC236}">
                  <a16:creationId xmlns:a16="http://schemas.microsoft.com/office/drawing/2014/main" id="{8EF6D9D7-A7D0-4E23-930A-4C7578A6AFDC}"/>
                </a:ext>
              </a:extLst>
            </p:cNvPr>
            <p:cNvSpPr txBox="1"/>
            <p:nvPr/>
          </p:nvSpPr>
          <p:spPr>
            <a:xfrm>
              <a:off x="9529171" y="0"/>
              <a:ext cx="922166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Closing Remarks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077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1EB0AB-9899-4A26-BFB1-FF6BA8B1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"/>
            <a:ext cx="10972800" cy="715962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Karishma Koka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7D416D-C2BE-46AA-AFE7-9EC3B4CF7A53}"/>
              </a:ext>
            </a:extLst>
          </p:cNvPr>
          <p:cNvGrpSpPr/>
          <p:nvPr/>
        </p:nvGrpSpPr>
        <p:grpSpPr>
          <a:xfrm>
            <a:off x="0" y="6438971"/>
            <a:ext cx="2098278" cy="439082"/>
            <a:chOff x="1408732" y="0"/>
            <a:chExt cx="2098278" cy="439082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82888F44-29D2-4CF3-9B9C-1D4FF8D725ED}"/>
                </a:ext>
              </a:extLst>
            </p:cNvPr>
            <p:cNvSpPr/>
            <p:nvPr/>
          </p:nvSpPr>
          <p:spPr>
            <a:xfrm>
              <a:off x="1408732" y="0"/>
              <a:ext cx="2098278" cy="439082"/>
            </a:xfrm>
            <a:prstGeom prst="chevron">
              <a:avLst/>
            </a:prstGeom>
            <a:solidFill>
              <a:srgbClr val="953735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Arrow: Chevron 4">
              <a:extLst>
                <a:ext uri="{FF2B5EF4-FFF2-40B4-BE49-F238E27FC236}">
                  <a16:creationId xmlns:a16="http://schemas.microsoft.com/office/drawing/2014/main" id="{5EC822FA-F192-4CF7-B7D1-6776EF272DA3}"/>
                </a:ext>
              </a:extLst>
            </p:cNvPr>
            <p:cNvSpPr txBox="1"/>
            <p:nvPr/>
          </p:nvSpPr>
          <p:spPr>
            <a:xfrm>
              <a:off x="1628273" y="0"/>
              <a:ext cx="1659196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Opening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516FDB-BA1C-41CF-966E-131281C52CA9}"/>
              </a:ext>
            </a:extLst>
          </p:cNvPr>
          <p:cNvGrpSpPr/>
          <p:nvPr/>
        </p:nvGrpSpPr>
        <p:grpSpPr>
          <a:xfrm>
            <a:off x="1915855" y="6438971"/>
            <a:ext cx="1629850" cy="439082"/>
            <a:chOff x="3324587" y="0"/>
            <a:chExt cx="1629850" cy="439082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3FCE9DF2-6EBB-4D5D-BED8-A39029786695}"/>
                </a:ext>
              </a:extLst>
            </p:cNvPr>
            <p:cNvSpPr/>
            <p:nvPr/>
          </p:nvSpPr>
          <p:spPr>
            <a:xfrm>
              <a:off x="3324587" y="0"/>
              <a:ext cx="1629850" cy="439082"/>
            </a:xfrm>
            <a:prstGeom prst="chevron">
              <a:avLst/>
            </a:prstGeom>
            <a:solidFill>
              <a:srgbClr val="00B05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Arrow: Chevron 6">
              <a:extLst>
                <a:ext uri="{FF2B5EF4-FFF2-40B4-BE49-F238E27FC236}">
                  <a16:creationId xmlns:a16="http://schemas.microsoft.com/office/drawing/2014/main" id="{5CCCCA35-B013-49ED-90E7-8375EE81FA3C}"/>
                </a:ext>
              </a:extLst>
            </p:cNvPr>
            <p:cNvSpPr txBox="1"/>
            <p:nvPr/>
          </p:nvSpPr>
          <p:spPr>
            <a:xfrm>
              <a:off x="3544128" y="0"/>
              <a:ext cx="1190768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Panelists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FBB35AC-E634-4AC1-815B-186D2A33A6FD}"/>
              </a:ext>
            </a:extLst>
          </p:cNvPr>
          <p:cNvGrpSpPr/>
          <p:nvPr/>
        </p:nvGrpSpPr>
        <p:grpSpPr>
          <a:xfrm>
            <a:off x="3363281" y="6438971"/>
            <a:ext cx="1436407" cy="439082"/>
            <a:chOff x="4772012" y="0"/>
            <a:chExt cx="1436407" cy="439082"/>
          </a:xfrm>
        </p:grpSpPr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77F17E0F-E515-46EB-9F1E-90AF0BD7935A}"/>
                </a:ext>
              </a:extLst>
            </p:cNvPr>
            <p:cNvSpPr/>
            <p:nvPr/>
          </p:nvSpPr>
          <p:spPr>
            <a:xfrm>
              <a:off x="4772012" y="0"/>
              <a:ext cx="1436407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Arrow: Chevron 8">
              <a:extLst>
                <a:ext uri="{FF2B5EF4-FFF2-40B4-BE49-F238E27FC236}">
                  <a16:creationId xmlns:a16="http://schemas.microsoft.com/office/drawing/2014/main" id="{E51700EC-1497-4EA1-A430-4D36ED4A8419}"/>
                </a:ext>
              </a:extLst>
            </p:cNvPr>
            <p:cNvSpPr txBox="1"/>
            <p:nvPr/>
          </p:nvSpPr>
          <p:spPr>
            <a:xfrm>
              <a:off x="4991553" y="0"/>
              <a:ext cx="997325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Commentary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648256-4EF5-4383-882F-FFAE7E7F6B49}"/>
              </a:ext>
            </a:extLst>
          </p:cNvPr>
          <p:cNvGrpSpPr/>
          <p:nvPr/>
        </p:nvGrpSpPr>
        <p:grpSpPr>
          <a:xfrm>
            <a:off x="4617265" y="6438971"/>
            <a:ext cx="1824241" cy="439082"/>
            <a:chOff x="6025996" y="0"/>
            <a:chExt cx="1824241" cy="439082"/>
          </a:xfrm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CE4990F1-BD3D-4D77-B80B-429E2F2E4A2D}"/>
                </a:ext>
              </a:extLst>
            </p:cNvPr>
            <p:cNvSpPr/>
            <p:nvPr/>
          </p:nvSpPr>
          <p:spPr>
            <a:xfrm>
              <a:off x="6025996" y="0"/>
              <a:ext cx="1824241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Arrow: Chevron 10">
              <a:extLst>
                <a:ext uri="{FF2B5EF4-FFF2-40B4-BE49-F238E27FC236}">
                  <a16:creationId xmlns:a16="http://schemas.microsoft.com/office/drawing/2014/main" id="{FC671C26-E3EA-4FD0-8E49-7155B44F50B3}"/>
                </a:ext>
              </a:extLst>
            </p:cNvPr>
            <p:cNvSpPr txBox="1"/>
            <p:nvPr/>
          </p:nvSpPr>
          <p:spPr>
            <a:xfrm>
              <a:off x="6245537" y="0"/>
              <a:ext cx="1385159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Clarification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27B429-604E-4119-83FF-5CA3556493F4}"/>
              </a:ext>
            </a:extLst>
          </p:cNvPr>
          <p:cNvGrpSpPr/>
          <p:nvPr/>
        </p:nvGrpSpPr>
        <p:grpSpPr>
          <a:xfrm>
            <a:off x="6259082" y="6438971"/>
            <a:ext cx="1824241" cy="439082"/>
            <a:chOff x="7667813" y="0"/>
            <a:chExt cx="1824241" cy="439082"/>
          </a:xfrm>
        </p:grpSpPr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F9B1608F-2019-4588-B48F-8703E2887502}"/>
                </a:ext>
              </a:extLst>
            </p:cNvPr>
            <p:cNvSpPr/>
            <p:nvPr/>
          </p:nvSpPr>
          <p:spPr>
            <a:xfrm>
              <a:off x="7667813" y="0"/>
              <a:ext cx="1824241" cy="439082"/>
            </a:xfrm>
            <a:prstGeom prst="chevron">
              <a:avLst/>
            </a:prstGeom>
            <a:solidFill>
              <a:srgbClr val="953735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Arrow: Chevron 12">
              <a:extLst>
                <a:ext uri="{FF2B5EF4-FFF2-40B4-BE49-F238E27FC236}">
                  <a16:creationId xmlns:a16="http://schemas.microsoft.com/office/drawing/2014/main" id="{1E10581D-8ADE-447A-8D93-675091BB37CD}"/>
                </a:ext>
              </a:extLst>
            </p:cNvPr>
            <p:cNvSpPr txBox="1"/>
            <p:nvPr/>
          </p:nvSpPr>
          <p:spPr>
            <a:xfrm>
              <a:off x="7887354" y="0"/>
              <a:ext cx="1385159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Dialog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102B0C-0CA1-4FBB-9847-233B7FD2E3BA}"/>
              </a:ext>
            </a:extLst>
          </p:cNvPr>
          <p:cNvGrpSpPr/>
          <p:nvPr/>
        </p:nvGrpSpPr>
        <p:grpSpPr>
          <a:xfrm>
            <a:off x="7900898" y="6438971"/>
            <a:ext cx="1361248" cy="439082"/>
            <a:chOff x="9309630" y="0"/>
            <a:chExt cx="1361248" cy="439082"/>
          </a:xfrm>
        </p:grpSpPr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id="{1DC08A46-AB42-47D1-8BB1-6F565EF17971}"/>
                </a:ext>
              </a:extLst>
            </p:cNvPr>
            <p:cNvSpPr/>
            <p:nvPr/>
          </p:nvSpPr>
          <p:spPr>
            <a:xfrm>
              <a:off x="9309630" y="0"/>
              <a:ext cx="1361248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Arrow: Chevron 14">
              <a:extLst>
                <a:ext uri="{FF2B5EF4-FFF2-40B4-BE49-F238E27FC236}">
                  <a16:creationId xmlns:a16="http://schemas.microsoft.com/office/drawing/2014/main" id="{B0DF636E-0165-43E4-BD65-7D23711B04AD}"/>
                </a:ext>
              </a:extLst>
            </p:cNvPr>
            <p:cNvSpPr txBox="1"/>
            <p:nvPr/>
          </p:nvSpPr>
          <p:spPr>
            <a:xfrm>
              <a:off x="9529171" y="0"/>
              <a:ext cx="922166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Closing Remarks </a:t>
              </a:r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88D96E0-DF1B-43B9-BAA4-890C0884655D}"/>
              </a:ext>
            </a:extLst>
          </p:cNvPr>
          <p:cNvSpPr txBox="1">
            <a:spLocks/>
          </p:cNvSpPr>
          <p:nvPr/>
        </p:nvSpPr>
        <p:spPr>
          <a:xfrm>
            <a:off x="5029200" y="838200"/>
            <a:ext cx="7010400" cy="5105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Location</a:t>
            </a:r>
            <a:r>
              <a:rPr lang="en-US" sz="2400" dirty="0"/>
              <a:t>: London, UK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Background</a:t>
            </a:r>
            <a:r>
              <a:rPr lang="en-US" sz="2400" dirty="0"/>
              <a:t>: PhD Neurosciences (Univ. of Cambridge), MSc (Research) (Tata Institute for Fundamental Research) Computational Neuroscience, (Bangalore), BSc Environmental Science, Chemistry, Biology.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Position</a:t>
            </a:r>
            <a:r>
              <a:rPr lang="en-US" sz="2400" dirty="0"/>
              <a:t>: Learning and Development Consultant - Strategic Meta-cognitive Solutions for Academics, Corporate Executives.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Co-founder Ultimate Achievements Academy</a:t>
            </a:r>
            <a:endParaRPr lang="en-US" sz="2400" b="1" dirty="0"/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2400" b="1" dirty="0"/>
              <a:t>Passion:   </a:t>
            </a:r>
            <a:r>
              <a:rPr lang="en-US" sz="2400" dirty="0"/>
              <a:t>Empowering Individuals through Education</a:t>
            </a:r>
            <a:r>
              <a:rPr lang="en-US" sz="2400" b="1" dirty="0"/>
              <a:t>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400" dirty="0"/>
              <a:t>Bringing people together for the greater good of all</a:t>
            </a:r>
            <a:r>
              <a:rPr lang="en-US" sz="2400" b="1" dirty="0"/>
              <a:t>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</a:pPr>
            <a:endParaRPr lang="en-US" sz="2400" b="1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400" b="1" dirty="0"/>
              <a:t>Contact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600" dirty="0">
                <a:solidFill>
                  <a:srgbClr val="002060"/>
                </a:solidFill>
                <a:hlinkClick r:id="rId2"/>
              </a:rPr>
              <a:t>dr.kokakavitakarishma@cantab.net</a:t>
            </a:r>
            <a:endParaRPr lang="fi-FI" sz="16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hlinkClick r:id="rId3"/>
              </a:rPr>
              <a:t>https://www.linkedin.com/in/koka-kavita-karishma-phd-university-of-cambridge-ba82a6103/?originalSubdomain=uk</a:t>
            </a:r>
            <a:r>
              <a:rPr lang="en-US" sz="1600" dirty="0"/>
              <a:t>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29614ED-9C5A-42CC-972E-6667CDF2D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95400"/>
            <a:ext cx="3581400" cy="471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3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1D9092-9780-4791-A6DB-09A32F69D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972800" cy="762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Nazneen S. Mistry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0B98E-E291-4294-B533-6015B7377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r="10292"/>
          <a:stretch/>
        </p:blipFill>
        <p:spPr>
          <a:xfrm>
            <a:off x="304800" y="1524000"/>
            <a:ext cx="5384800" cy="452596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E461-1313-4703-B367-901D8B4A8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838200"/>
            <a:ext cx="5943600" cy="559276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600" b="1" dirty="0"/>
              <a:t>Location</a:t>
            </a:r>
            <a:r>
              <a:rPr lang="en-US" sz="2600" dirty="0"/>
              <a:t>: New Brunswick, New Jersey, USA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600" b="1" dirty="0"/>
              <a:t>Background</a:t>
            </a:r>
            <a:r>
              <a:rPr lang="en-US" sz="2600" dirty="0"/>
              <a:t>: BCom and </a:t>
            </a:r>
            <a:r>
              <a:rPr lang="en-US" sz="2600" dirty="0" err="1"/>
              <a:t>MCom</a:t>
            </a:r>
            <a:r>
              <a:rPr lang="en-US" sz="2600" dirty="0"/>
              <a:t> Part 1 from University of Mumbai, India. Master of Financial Analysis from Rutgers The State University of New Jersey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600" b="1" dirty="0"/>
              <a:t>Position</a:t>
            </a:r>
            <a:r>
              <a:rPr lang="en-US" sz="2600" dirty="0"/>
              <a:t>: Looking for positions in the finance field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600" b="1" dirty="0"/>
              <a:t>Passion:  </a:t>
            </a:r>
            <a:r>
              <a:rPr lang="en-US" sz="2600" dirty="0"/>
              <a:t>To assist the youth to achieve their goals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b="1" dirty="0"/>
              <a:t>Contact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nazneen.mistry97@gmail.com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600" dirty="0">
                <a:hlinkClick r:id="rId3"/>
              </a:rPr>
              <a:t>https://www.linkedin.com/in/nazneenmistry/</a:t>
            </a:r>
            <a:r>
              <a:rPr lang="en-US" sz="26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D86B1E-CEC7-498D-9EDA-A387D3CF73B8}"/>
              </a:ext>
            </a:extLst>
          </p:cNvPr>
          <p:cNvGrpSpPr/>
          <p:nvPr/>
        </p:nvGrpSpPr>
        <p:grpSpPr>
          <a:xfrm>
            <a:off x="0" y="6438971"/>
            <a:ext cx="2098278" cy="439082"/>
            <a:chOff x="1408732" y="0"/>
            <a:chExt cx="2098278" cy="439082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8D80A58C-1311-40D3-89A9-CE9672BA5F68}"/>
                </a:ext>
              </a:extLst>
            </p:cNvPr>
            <p:cNvSpPr/>
            <p:nvPr/>
          </p:nvSpPr>
          <p:spPr>
            <a:xfrm>
              <a:off x="1408732" y="0"/>
              <a:ext cx="2098278" cy="439082"/>
            </a:xfrm>
            <a:prstGeom prst="chevron">
              <a:avLst/>
            </a:prstGeom>
            <a:solidFill>
              <a:srgbClr val="953735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Arrow: Chevron 4">
              <a:extLst>
                <a:ext uri="{FF2B5EF4-FFF2-40B4-BE49-F238E27FC236}">
                  <a16:creationId xmlns:a16="http://schemas.microsoft.com/office/drawing/2014/main" id="{09FF65E0-5C0F-4630-83B8-5B66C6496E71}"/>
                </a:ext>
              </a:extLst>
            </p:cNvPr>
            <p:cNvSpPr txBox="1"/>
            <p:nvPr/>
          </p:nvSpPr>
          <p:spPr>
            <a:xfrm>
              <a:off x="1628273" y="0"/>
              <a:ext cx="1659196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Opening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43666C-B829-4FEB-BAE3-B65F64387228}"/>
              </a:ext>
            </a:extLst>
          </p:cNvPr>
          <p:cNvGrpSpPr/>
          <p:nvPr/>
        </p:nvGrpSpPr>
        <p:grpSpPr>
          <a:xfrm>
            <a:off x="1915855" y="6438971"/>
            <a:ext cx="1629850" cy="439082"/>
            <a:chOff x="3324587" y="0"/>
            <a:chExt cx="1629850" cy="439082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FB16AC53-FBA7-45A9-9930-640A2E018A52}"/>
                </a:ext>
              </a:extLst>
            </p:cNvPr>
            <p:cNvSpPr/>
            <p:nvPr/>
          </p:nvSpPr>
          <p:spPr>
            <a:xfrm>
              <a:off x="3324587" y="0"/>
              <a:ext cx="1629850" cy="439082"/>
            </a:xfrm>
            <a:prstGeom prst="chevron">
              <a:avLst/>
            </a:prstGeom>
            <a:solidFill>
              <a:srgbClr val="00B05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Arrow: Chevron 6">
              <a:extLst>
                <a:ext uri="{FF2B5EF4-FFF2-40B4-BE49-F238E27FC236}">
                  <a16:creationId xmlns:a16="http://schemas.microsoft.com/office/drawing/2014/main" id="{C4DA5775-D082-43A5-B118-BD814D49E0BB}"/>
                </a:ext>
              </a:extLst>
            </p:cNvPr>
            <p:cNvSpPr txBox="1"/>
            <p:nvPr/>
          </p:nvSpPr>
          <p:spPr>
            <a:xfrm>
              <a:off x="3544128" y="0"/>
              <a:ext cx="1190768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Panelists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90406E-7821-4F6B-A5DA-F8433E4FD217}"/>
              </a:ext>
            </a:extLst>
          </p:cNvPr>
          <p:cNvGrpSpPr/>
          <p:nvPr/>
        </p:nvGrpSpPr>
        <p:grpSpPr>
          <a:xfrm>
            <a:off x="3363281" y="6438971"/>
            <a:ext cx="1436407" cy="439082"/>
            <a:chOff x="4772012" y="0"/>
            <a:chExt cx="1436407" cy="439082"/>
          </a:xfrm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4F359970-2B65-4143-A00E-1255C0F313DB}"/>
                </a:ext>
              </a:extLst>
            </p:cNvPr>
            <p:cNvSpPr/>
            <p:nvPr/>
          </p:nvSpPr>
          <p:spPr>
            <a:xfrm>
              <a:off x="4772012" y="0"/>
              <a:ext cx="1436407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Arrow: Chevron 8">
              <a:extLst>
                <a:ext uri="{FF2B5EF4-FFF2-40B4-BE49-F238E27FC236}">
                  <a16:creationId xmlns:a16="http://schemas.microsoft.com/office/drawing/2014/main" id="{2C874829-96EE-4DB7-A564-6EEAE932B3AA}"/>
                </a:ext>
              </a:extLst>
            </p:cNvPr>
            <p:cNvSpPr txBox="1"/>
            <p:nvPr/>
          </p:nvSpPr>
          <p:spPr>
            <a:xfrm>
              <a:off x="4991553" y="0"/>
              <a:ext cx="997325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Commentary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915233-07D6-48A4-92B5-BD36B4877850}"/>
              </a:ext>
            </a:extLst>
          </p:cNvPr>
          <p:cNvGrpSpPr/>
          <p:nvPr/>
        </p:nvGrpSpPr>
        <p:grpSpPr>
          <a:xfrm>
            <a:off x="4617265" y="6438971"/>
            <a:ext cx="1824241" cy="439082"/>
            <a:chOff x="6025996" y="0"/>
            <a:chExt cx="1824241" cy="439082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455CE4D7-9E89-461A-89B5-4C5CD2EC9E27}"/>
                </a:ext>
              </a:extLst>
            </p:cNvPr>
            <p:cNvSpPr/>
            <p:nvPr/>
          </p:nvSpPr>
          <p:spPr>
            <a:xfrm>
              <a:off x="6025996" y="0"/>
              <a:ext cx="1824241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Arrow: Chevron 10">
              <a:extLst>
                <a:ext uri="{FF2B5EF4-FFF2-40B4-BE49-F238E27FC236}">
                  <a16:creationId xmlns:a16="http://schemas.microsoft.com/office/drawing/2014/main" id="{8ED99BB8-B028-4EFE-B934-61EF3C871459}"/>
                </a:ext>
              </a:extLst>
            </p:cNvPr>
            <p:cNvSpPr txBox="1"/>
            <p:nvPr/>
          </p:nvSpPr>
          <p:spPr>
            <a:xfrm>
              <a:off x="6245537" y="0"/>
              <a:ext cx="1385159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Clarification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C0121F-E329-4116-9B8E-351BAB3CE842}"/>
              </a:ext>
            </a:extLst>
          </p:cNvPr>
          <p:cNvGrpSpPr/>
          <p:nvPr/>
        </p:nvGrpSpPr>
        <p:grpSpPr>
          <a:xfrm>
            <a:off x="6259082" y="6438971"/>
            <a:ext cx="1824241" cy="439082"/>
            <a:chOff x="7667813" y="0"/>
            <a:chExt cx="1824241" cy="439082"/>
          </a:xfrm>
        </p:grpSpPr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E4642F85-9325-4908-9DA8-12D543DFF8DF}"/>
                </a:ext>
              </a:extLst>
            </p:cNvPr>
            <p:cNvSpPr/>
            <p:nvPr/>
          </p:nvSpPr>
          <p:spPr>
            <a:xfrm>
              <a:off x="7667813" y="0"/>
              <a:ext cx="1824241" cy="439082"/>
            </a:xfrm>
            <a:prstGeom prst="chevron">
              <a:avLst/>
            </a:prstGeom>
            <a:solidFill>
              <a:srgbClr val="953735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Arrow: Chevron 12">
              <a:extLst>
                <a:ext uri="{FF2B5EF4-FFF2-40B4-BE49-F238E27FC236}">
                  <a16:creationId xmlns:a16="http://schemas.microsoft.com/office/drawing/2014/main" id="{2808440F-75B2-4010-8D62-72A28134FC0B}"/>
                </a:ext>
              </a:extLst>
            </p:cNvPr>
            <p:cNvSpPr txBox="1"/>
            <p:nvPr/>
          </p:nvSpPr>
          <p:spPr>
            <a:xfrm>
              <a:off x="7887354" y="0"/>
              <a:ext cx="1385159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Dialog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50EC42-B089-414C-9296-AC2B251DE5C5}"/>
              </a:ext>
            </a:extLst>
          </p:cNvPr>
          <p:cNvGrpSpPr/>
          <p:nvPr/>
        </p:nvGrpSpPr>
        <p:grpSpPr>
          <a:xfrm>
            <a:off x="7900898" y="6438971"/>
            <a:ext cx="1361248" cy="439082"/>
            <a:chOff x="9309630" y="0"/>
            <a:chExt cx="1361248" cy="439082"/>
          </a:xfrm>
        </p:grpSpPr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C1A0C717-9989-4F18-856F-3E48F656D8C3}"/>
                </a:ext>
              </a:extLst>
            </p:cNvPr>
            <p:cNvSpPr/>
            <p:nvPr/>
          </p:nvSpPr>
          <p:spPr>
            <a:xfrm>
              <a:off x="9309630" y="0"/>
              <a:ext cx="1361248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Arrow: Chevron 14">
              <a:extLst>
                <a:ext uri="{FF2B5EF4-FFF2-40B4-BE49-F238E27FC236}">
                  <a16:creationId xmlns:a16="http://schemas.microsoft.com/office/drawing/2014/main" id="{7C5AB723-222F-4420-8F17-FA57F515A657}"/>
                </a:ext>
              </a:extLst>
            </p:cNvPr>
            <p:cNvSpPr txBox="1"/>
            <p:nvPr/>
          </p:nvSpPr>
          <p:spPr>
            <a:xfrm>
              <a:off x="9529171" y="0"/>
              <a:ext cx="922166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Closing Remarks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941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1A12D-B2A6-44A8-AD2C-3FEB753F7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57200"/>
            <a:ext cx="109728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Vehzan Rustomji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5AC08FE-3246-4C9F-AC68-BDCAF69AE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66800"/>
            <a:ext cx="53848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Location: </a:t>
            </a:r>
            <a:r>
              <a:rPr lang="en-US" sz="2400" dirty="0"/>
              <a:t>Eindhoven, Netherlands</a:t>
            </a:r>
          </a:p>
          <a:p>
            <a:pPr marL="0" indent="0">
              <a:buNone/>
            </a:pPr>
            <a:r>
              <a:rPr lang="en-US" sz="2400" b="1" dirty="0"/>
              <a:t>Background</a:t>
            </a:r>
            <a:r>
              <a:rPr lang="en-US" sz="2400" dirty="0"/>
              <a:t>: Born in New Delhi, brought up in Mumbai. B.Tech. in Mechatronics at Manipal Institute of Technology, India. M.Sc. in Automotive Technology at TU Eindhoven, Netherlands</a:t>
            </a:r>
            <a:r>
              <a:rPr lang="en-US" sz="2400" b="1" dirty="0"/>
              <a:t>.</a:t>
            </a:r>
          </a:p>
          <a:p>
            <a:pPr marL="0" indent="0">
              <a:buNone/>
            </a:pPr>
            <a:r>
              <a:rPr lang="en-US" sz="2400" b="1" dirty="0"/>
              <a:t>Position: </a:t>
            </a:r>
            <a:r>
              <a:rPr lang="en-US" sz="2400" dirty="0"/>
              <a:t>System Calibration Engineer (Engine Development) at DAF Trucks. </a:t>
            </a:r>
          </a:p>
          <a:p>
            <a:pPr marL="0" indent="0">
              <a:buNone/>
            </a:pPr>
            <a:r>
              <a:rPr lang="en-US" sz="2400" b="1" dirty="0"/>
              <a:t>Passion: </a:t>
            </a:r>
            <a:r>
              <a:rPr lang="en-US" sz="2400" dirty="0"/>
              <a:t>To enable the next generation to take better decisions.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Contact</a:t>
            </a:r>
          </a:p>
          <a:p>
            <a:pPr marL="0" indent="0">
              <a:buNone/>
            </a:pPr>
            <a:r>
              <a:rPr lang="en-US" sz="2000" b="1" dirty="0">
                <a:hlinkClick r:id="rId2"/>
              </a:rPr>
              <a:t>vehzan.rustomji@gmail.com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>
                <a:hlinkClick r:id="rId3"/>
              </a:rPr>
              <a:t>https://www.linkedin.com/in/vehzan/</a:t>
            </a:r>
            <a:r>
              <a:rPr lang="en-US" sz="2000" b="1" dirty="0"/>
              <a:t> 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0D4AB9-C0E3-4B5D-ABB4-A3F0F64A7C8B}"/>
              </a:ext>
            </a:extLst>
          </p:cNvPr>
          <p:cNvGrpSpPr/>
          <p:nvPr/>
        </p:nvGrpSpPr>
        <p:grpSpPr>
          <a:xfrm>
            <a:off x="0" y="6438971"/>
            <a:ext cx="2098278" cy="439082"/>
            <a:chOff x="1408732" y="0"/>
            <a:chExt cx="2098278" cy="439082"/>
          </a:xfrm>
        </p:grpSpPr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708215C2-675D-491A-932D-67A3C5F0BD6E}"/>
                </a:ext>
              </a:extLst>
            </p:cNvPr>
            <p:cNvSpPr/>
            <p:nvPr/>
          </p:nvSpPr>
          <p:spPr>
            <a:xfrm>
              <a:off x="1408732" y="0"/>
              <a:ext cx="2098278" cy="439082"/>
            </a:xfrm>
            <a:prstGeom prst="chevron">
              <a:avLst/>
            </a:prstGeom>
            <a:solidFill>
              <a:srgbClr val="953735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Arrow: Chevron 4">
              <a:extLst>
                <a:ext uri="{FF2B5EF4-FFF2-40B4-BE49-F238E27FC236}">
                  <a16:creationId xmlns:a16="http://schemas.microsoft.com/office/drawing/2014/main" id="{17C07BCE-CB60-480F-B255-74869E57E9D3}"/>
                </a:ext>
              </a:extLst>
            </p:cNvPr>
            <p:cNvSpPr txBox="1"/>
            <p:nvPr/>
          </p:nvSpPr>
          <p:spPr>
            <a:xfrm>
              <a:off x="1628273" y="0"/>
              <a:ext cx="1659196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Opening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10A8DC-D205-4F0E-8DC5-E570443658D6}"/>
              </a:ext>
            </a:extLst>
          </p:cNvPr>
          <p:cNvGrpSpPr/>
          <p:nvPr/>
        </p:nvGrpSpPr>
        <p:grpSpPr>
          <a:xfrm>
            <a:off x="1915855" y="6438971"/>
            <a:ext cx="1629850" cy="439082"/>
            <a:chOff x="3324587" y="0"/>
            <a:chExt cx="1629850" cy="439082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2B67A43A-09B4-493B-BB9A-CEF3275D75CF}"/>
                </a:ext>
              </a:extLst>
            </p:cNvPr>
            <p:cNvSpPr/>
            <p:nvPr/>
          </p:nvSpPr>
          <p:spPr>
            <a:xfrm>
              <a:off x="3324587" y="0"/>
              <a:ext cx="1629850" cy="439082"/>
            </a:xfrm>
            <a:prstGeom prst="chevron">
              <a:avLst/>
            </a:prstGeom>
            <a:solidFill>
              <a:srgbClr val="00B05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Arrow: Chevron 6">
              <a:extLst>
                <a:ext uri="{FF2B5EF4-FFF2-40B4-BE49-F238E27FC236}">
                  <a16:creationId xmlns:a16="http://schemas.microsoft.com/office/drawing/2014/main" id="{BF6C71A7-A51B-4D6D-B486-EA306F101D60}"/>
                </a:ext>
              </a:extLst>
            </p:cNvPr>
            <p:cNvSpPr txBox="1"/>
            <p:nvPr/>
          </p:nvSpPr>
          <p:spPr>
            <a:xfrm>
              <a:off x="3544128" y="0"/>
              <a:ext cx="1190768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Panelists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64BBEB-29C2-40C6-966A-6987C614C4D2}"/>
              </a:ext>
            </a:extLst>
          </p:cNvPr>
          <p:cNvGrpSpPr/>
          <p:nvPr/>
        </p:nvGrpSpPr>
        <p:grpSpPr>
          <a:xfrm>
            <a:off x="3363281" y="6438971"/>
            <a:ext cx="1436407" cy="439082"/>
            <a:chOff x="4772012" y="0"/>
            <a:chExt cx="1436407" cy="439082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539F74A4-8D7B-4692-8EB5-E418D1498509}"/>
                </a:ext>
              </a:extLst>
            </p:cNvPr>
            <p:cNvSpPr/>
            <p:nvPr/>
          </p:nvSpPr>
          <p:spPr>
            <a:xfrm>
              <a:off x="4772012" y="0"/>
              <a:ext cx="1436407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Arrow: Chevron 8">
              <a:extLst>
                <a:ext uri="{FF2B5EF4-FFF2-40B4-BE49-F238E27FC236}">
                  <a16:creationId xmlns:a16="http://schemas.microsoft.com/office/drawing/2014/main" id="{B962D8D4-8BD8-4D7D-9952-17AC873AA131}"/>
                </a:ext>
              </a:extLst>
            </p:cNvPr>
            <p:cNvSpPr txBox="1"/>
            <p:nvPr/>
          </p:nvSpPr>
          <p:spPr>
            <a:xfrm>
              <a:off x="4991553" y="0"/>
              <a:ext cx="997325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Commentary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6A6FE7-2289-4A3C-A66E-5552E24DF6B5}"/>
              </a:ext>
            </a:extLst>
          </p:cNvPr>
          <p:cNvGrpSpPr/>
          <p:nvPr/>
        </p:nvGrpSpPr>
        <p:grpSpPr>
          <a:xfrm>
            <a:off x="4617265" y="6438971"/>
            <a:ext cx="1824241" cy="439082"/>
            <a:chOff x="6025996" y="0"/>
            <a:chExt cx="1824241" cy="439082"/>
          </a:xfrm>
        </p:grpSpPr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54FC91A6-1E8C-4D45-A42F-41FCEC8C649E}"/>
                </a:ext>
              </a:extLst>
            </p:cNvPr>
            <p:cNvSpPr/>
            <p:nvPr/>
          </p:nvSpPr>
          <p:spPr>
            <a:xfrm>
              <a:off x="6025996" y="0"/>
              <a:ext cx="1824241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Arrow: Chevron 10">
              <a:extLst>
                <a:ext uri="{FF2B5EF4-FFF2-40B4-BE49-F238E27FC236}">
                  <a16:creationId xmlns:a16="http://schemas.microsoft.com/office/drawing/2014/main" id="{983AA086-A804-4B74-AFC9-402A69F64C9B}"/>
                </a:ext>
              </a:extLst>
            </p:cNvPr>
            <p:cNvSpPr txBox="1"/>
            <p:nvPr/>
          </p:nvSpPr>
          <p:spPr>
            <a:xfrm>
              <a:off x="6245537" y="0"/>
              <a:ext cx="1385159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Clarification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9AD25E-4EB9-4F21-8465-F4D9501AB8D6}"/>
              </a:ext>
            </a:extLst>
          </p:cNvPr>
          <p:cNvGrpSpPr/>
          <p:nvPr/>
        </p:nvGrpSpPr>
        <p:grpSpPr>
          <a:xfrm>
            <a:off x="6259082" y="6438971"/>
            <a:ext cx="1824241" cy="439082"/>
            <a:chOff x="7667813" y="0"/>
            <a:chExt cx="1824241" cy="439082"/>
          </a:xfrm>
        </p:grpSpPr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888C807B-52F0-471E-9009-DD63484E06A2}"/>
                </a:ext>
              </a:extLst>
            </p:cNvPr>
            <p:cNvSpPr/>
            <p:nvPr/>
          </p:nvSpPr>
          <p:spPr>
            <a:xfrm>
              <a:off x="7667813" y="0"/>
              <a:ext cx="1824241" cy="439082"/>
            </a:xfrm>
            <a:prstGeom prst="chevron">
              <a:avLst/>
            </a:prstGeom>
            <a:solidFill>
              <a:srgbClr val="953735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Arrow: Chevron 12">
              <a:extLst>
                <a:ext uri="{FF2B5EF4-FFF2-40B4-BE49-F238E27FC236}">
                  <a16:creationId xmlns:a16="http://schemas.microsoft.com/office/drawing/2014/main" id="{4DD62005-6F74-48DC-8FDE-C4FA2D7C0021}"/>
                </a:ext>
              </a:extLst>
            </p:cNvPr>
            <p:cNvSpPr txBox="1"/>
            <p:nvPr/>
          </p:nvSpPr>
          <p:spPr>
            <a:xfrm>
              <a:off x="7887354" y="0"/>
              <a:ext cx="1385159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Dialog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EC1514-46E6-446D-9795-15EC13F08412}"/>
              </a:ext>
            </a:extLst>
          </p:cNvPr>
          <p:cNvGrpSpPr/>
          <p:nvPr/>
        </p:nvGrpSpPr>
        <p:grpSpPr>
          <a:xfrm>
            <a:off x="7900898" y="6438971"/>
            <a:ext cx="1361248" cy="439082"/>
            <a:chOff x="9309630" y="0"/>
            <a:chExt cx="1361248" cy="439082"/>
          </a:xfrm>
        </p:grpSpPr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3C9B20D6-1AF5-4081-92CD-080D71FF109D}"/>
                </a:ext>
              </a:extLst>
            </p:cNvPr>
            <p:cNvSpPr/>
            <p:nvPr/>
          </p:nvSpPr>
          <p:spPr>
            <a:xfrm>
              <a:off x="9309630" y="0"/>
              <a:ext cx="1361248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Arrow: Chevron 14">
              <a:extLst>
                <a:ext uri="{FF2B5EF4-FFF2-40B4-BE49-F238E27FC236}">
                  <a16:creationId xmlns:a16="http://schemas.microsoft.com/office/drawing/2014/main" id="{8F626751-697F-4EEC-8D0E-41096D3244E3}"/>
                </a:ext>
              </a:extLst>
            </p:cNvPr>
            <p:cNvSpPr txBox="1"/>
            <p:nvPr/>
          </p:nvSpPr>
          <p:spPr>
            <a:xfrm>
              <a:off x="9529171" y="0"/>
              <a:ext cx="922166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Closing Remarks 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426B801-FEF5-4981-8FD3-C78A894CC3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7207"/>
          <a:stretch/>
        </p:blipFill>
        <p:spPr>
          <a:xfrm>
            <a:off x="993058" y="1649166"/>
            <a:ext cx="4228908" cy="401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40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705"/>
          <p:cNvSpPr>
            <a:spLocks noGrp="1" noChangeArrowheads="1"/>
          </p:cNvSpPr>
          <p:nvPr>
            <p:ph type="title" sz="quarter"/>
          </p:nvPr>
        </p:nvSpPr>
        <p:spPr>
          <a:xfrm>
            <a:off x="990600" y="381000"/>
            <a:ext cx="9296400" cy="457200"/>
          </a:xfrm>
        </p:spPr>
        <p:txBody>
          <a:bodyPr/>
          <a:lstStyle/>
          <a:p>
            <a:pPr lvl="1" indent="6350" defTabSz="508000">
              <a:buClr>
                <a:schemeClr val="accent2"/>
              </a:buClr>
            </a:pPr>
            <a:r>
              <a:rPr lang="en-US" altLang="en-US" sz="2400" dirty="0"/>
              <a:t>Karishma Koka. </a:t>
            </a:r>
            <a:r>
              <a:rPr lang="en-US" altLang="en-US" sz="2400" i="1" dirty="0">
                <a:highlight>
                  <a:srgbClr val="FFFF00"/>
                </a:highlight>
              </a:rPr>
              <a:t>From Choices to Action</a:t>
            </a:r>
            <a:r>
              <a:rPr lang="en-US" altLang="en-US" sz="240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576903-D54C-4037-BC28-9A70F5535185}"/>
              </a:ext>
            </a:extLst>
          </p:cNvPr>
          <p:cNvGrpSpPr/>
          <p:nvPr/>
        </p:nvGrpSpPr>
        <p:grpSpPr>
          <a:xfrm>
            <a:off x="16042" y="6418918"/>
            <a:ext cx="2098278" cy="439082"/>
            <a:chOff x="1408732" y="0"/>
            <a:chExt cx="2098278" cy="439082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1A2AC64-041E-4CBF-B2E8-526196D0B616}"/>
                </a:ext>
              </a:extLst>
            </p:cNvPr>
            <p:cNvSpPr/>
            <p:nvPr/>
          </p:nvSpPr>
          <p:spPr>
            <a:xfrm>
              <a:off x="1408732" y="0"/>
              <a:ext cx="2098278" cy="439082"/>
            </a:xfrm>
            <a:prstGeom prst="chevron">
              <a:avLst/>
            </a:prstGeom>
            <a:solidFill>
              <a:srgbClr val="953735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20D76CAD-D9F1-45EC-9FD4-0EAA8DEC6B50}"/>
                </a:ext>
              </a:extLst>
            </p:cNvPr>
            <p:cNvSpPr txBox="1"/>
            <p:nvPr/>
          </p:nvSpPr>
          <p:spPr>
            <a:xfrm>
              <a:off x="1628273" y="0"/>
              <a:ext cx="1659196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Opening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8C4BE5-260F-454B-88DE-B88028C3DB37}"/>
              </a:ext>
            </a:extLst>
          </p:cNvPr>
          <p:cNvGrpSpPr/>
          <p:nvPr/>
        </p:nvGrpSpPr>
        <p:grpSpPr>
          <a:xfrm>
            <a:off x="1931897" y="6418918"/>
            <a:ext cx="1629850" cy="439082"/>
            <a:chOff x="3324587" y="0"/>
            <a:chExt cx="1629850" cy="439082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81A2A6CA-EBE7-4232-96D6-C81C2300F3CE}"/>
                </a:ext>
              </a:extLst>
            </p:cNvPr>
            <p:cNvSpPr/>
            <p:nvPr/>
          </p:nvSpPr>
          <p:spPr>
            <a:xfrm>
              <a:off x="3324587" y="0"/>
              <a:ext cx="1629850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Arrow: Chevron 6">
              <a:extLst>
                <a:ext uri="{FF2B5EF4-FFF2-40B4-BE49-F238E27FC236}">
                  <a16:creationId xmlns:a16="http://schemas.microsoft.com/office/drawing/2014/main" id="{69A63B21-FDB9-4558-9D32-F83D223502A8}"/>
                </a:ext>
              </a:extLst>
            </p:cNvPr>
            <p:cNvSpPr txBox="1"/>
            <p:nvPr/>
          </p:nvSpPr>
          <p:spPr>
            <a:xfrm>
              <a:off x="3544128" y="0"/>
              <a:ext cx="1190768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Panelists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D6A76B-EE95-4384-A9A5-3457A3131B19}"/>
              </a:ext>
            </a:extLst>
          </p:cNvPr>
          <p:cNvGrpSpPr/>
          <p:nvPr/>
        </p:nvGrpSpPr>
        <p:grpSpPr>
          <a:xfrm>
            <a:off x="3379323" y="6418918"/>
            <a:ext cx="1436407" cy="439082"/>
            <a:chOff x="4772012" y="0"/>
            <a:chExt cx="1436407" cy="439082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5D005A34-0EE4-4D0F-9FEE-EDF02CEC5AE4}"/>
                </a:ext>
              </a:extLst>
            </p:cNvPr>
            <p:cNvSpPr/>
            <p:nvPr/>
          </p:nvSpPr>
          <p:spPr>
            <a:xfrm>
              <a:off x="4772012" y="0"/>
              <a:ext cx="1436407" cy="439082"/>
            </a:xfrm>
            <a:prstGeom prst="chevron">
              <a:avLst/>
            </a:prstGeom>
            <a:solidFill>
              <a:srgbClr val="00B05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Arrow: Chevron 8">
              <a:extLst>
                <a:ext uri="{FF2B5EF4-FFF2-40B4-BE49-F238E27FC236}">
                  <a16:creationId xmlns:a16="http://schemas.microsoft.com/office/drawing/2014/main" id="{BF8FD9BC-5E65-478D-BAF6-DD37F1DDB4EF}"/>
                </a:ext>
              </a:extLst>
            </p:cNvPr>
            <p:cNvSpPr txBox="1"/>
            <p:nvPr/>
          </p:nvSpPr>
          <p:spPr>
            <a:xfrm>
              <a:off x="4991553" y="0"/>
              <a:ext cx="997325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Commentary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515FC8-5586-4A28-AAE7-0A968BCA731A}"/>
              </a:ext>
            </a:extLst>
          </p:cNvPr>
          <p:cNvGrpSpPr/>
          <p:nvPr/>
        </p:nvGrpSpPr>
        <p:grpSpPr>
          <a:xfrm>
            <a:off x="4633307" y="6418918"/>
            <a:ext cx="1824241" cy="439082"/>
            <a:chOff x="6025996" y="0"/>
            <a:chExt cx="1824241" cy="439082"/>
          </a:xfrm>
        </p:grpSpPr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5A12D5DB-229A-43EA-8AC5-DD8E1BFF5E64}"/>
                </a:ext>
              </a:extLst>
            </p:cNvPr>
            <p:cNvSpPr/>
            <p:nvPr/>
          </p:nvSpPr>
          <p:spPr>
            <a:xfrm>
              <a:off x="6025996" y="0"/>
              <a:ext cx="1824241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Arrow: Chevron 10">
              <a:extLst>
                <a:ext uri="{FF2B5EF4-FFF2-40B4-BE49-F238E27FC236}">
                  <a16:creationId xmlns:a16="http://schemas.microsoft.com/office/drawing/2014/main" id="{CE5C84A8-CC08-48FE-9C9E-EDD01FD58D6B}"/>
                </a:ext>
              </a:extLst>
            </p:cNvPr>
            <p:cNvSpPr txBox="1"/>
            <p:nvPr/>
          </p:nvSpPr>
          <p:spPr>
            <a:xfrm>
              <a:off x="6245537" y="0"/>
              <a:ext cx="1385159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Clarification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EA0B01-B8CB-4A3F-8D96-EAF30A343EC6}"/>
              </a:ext>
            </a:extLst>
          </p:cNvPr>
          <p:cNvGrpSpPr/>
          <p:nvPr/>
        </p:nvGrpSpPr>
        <p:grpSpPr>
          <a:xfrm>
            <a:off x="6275124" y="6418918"/>
            <a:ext cx="1824241" cy="439082"/>
            <a:chOff x="7667813" y="0"/>
            <a:chExt cx="1824241" cy="439082"/>
          </a:xfrm>
        </p:grpSpPr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9F39E953-5614-4E0E-A8EE-67D5C1766DA8}"/>
                </a:ext>
              </a:extLst>
            </p:cNvPr>
            <p:cNvSpPr/>
            <p:nvPr/>
          </p:nvSpPr>
          <p:spPr>
            <a:xfrm>
              <a:off x="7667813" y="0"/>
              <a:ext cx="1824241" cy="439082"/>
            </a:xfrm>
            <a:prstGeom prst="chevron">
              <a:avLst/>
            </a:prstGeom>
            <a:solidFill>
              <a:srgbClr val="953735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Arrow: Chevron 12">
              <a:extLst>
                <a:ext uri="{FF2B5EF4-FFF2-40B4-BE49-F238E27FC236}">
                  <a16:creationId xmlns:a16="http://schemas.microsoft.com/office/drawing/2014/main" id="{9C05EDB3-7C6E-4FE9-9FEB-96CB86D28145}"/>
                </a:ext>
              </a:extLst>
            </p:cNvPr>
            <p:cNvSpPr txBox="1"/>
            <p:nvPr/>
          </p:nvSpPr>
          <p:spPr>
            <a:xfrm>
              <a:off x="7887354" y="0"/>
              <a:ext cx="1385159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Dialog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3F8B5-B0F9-4A7F-B75E-7F83C423F116}"/>
              </a:ext>
            </a:extLst>
          </p:cNvPr>
          <p:cNvGrpSpPr/>
          <p:nvPr/>
        </p:nvGrpSpPr>
        <p:grpSpPr>
          <a:xfrm>
            <a:off x="7916940" y="6418918"/>
            <a:ext cx="1361248" cy="439082"/>
            <a:chOff x="9309630" y="0"/>
            <a:chExt cx="1361248" cy="439082"/>
          </a:xfrm>
        </p:grpSpPr>
        <p:sp>
          <p:nvSpPr>
            <p:cNvPr id="27" name="Arrow: Chevron 26">
              <a:extLst>
                <a:ext uri="{FF2B5EF4-FFF2-40B4-BE49-F238E27FC236}">
                  <a16:creationId xmlns:a16="http://schemas.microsoft.com/office/drawing/2014/main" id="{15B96A78-FC7D-43ED-A5B2-E62C4972C436}"/>
                </a:ext>
              </a:extLst>
            </p:cNvPr>
            <p:cNvSpPr/>
            <p:nvPr/>
          </p:nvSpPr>
          <p:spPr>
            <a:xfrm>
              <a:off x="9309630" y="0"/>
              <a:ext cx="1361248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Arrow: Chevron 14">
              <a:extLst>
                <a:ext uri="{FF2B5EF4-FFF2-40B4-BE49-F238E27FC236}">
                  <a16:creationId xmlns:a16="http://schemas.microsoft.com/office/drawing/2014/main" id="{1FAD3C5C-EEB1-46AF-8B36-898DF9194A11}"/>
                </a:ext>
              </a:extLst>
            </p:cNvPr>
            <p:cNvSpPr txBox="1"/>
            <p:nvPr/>
          </p:nvSpPr>
          <p:spPr>
            <a:xfrm>
              <a:off x="9529171" y="0"/>
              <a:ext cx="922166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Closing Remarks 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90EEBAA-ED71-4FD6-BC89-46901EA7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400" y="304801"/>
            <a:ext cx="990600" cy="1304216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B2E6F58-4C33-4F7B-BAB8-C89EEED6AF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914400"/>
            <a:ext cx="5714999" cy="2985406"/>
          </a:xfr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 b="1">
                <a:solidFill>
                  <a:srgbClr val="993300"/>
                </a:solidFill>
              </a:defRPr>
            </a:lvl1pPr>
            <a:lvl2pPr marL="344488" indent="-333375" defTabSz="1033463">
              <a:defRPr sz="2000"/>
            </a:lvl2pPr>
            <a:lvl3pPr marL="568325" indent="-223838">
              <a:buFont typeface="Wingdings" panose="05000000000000000000" pitchFamily="2" charset="2"/>
              <a:buChar char="§"/>
              <a:defRPr sz="1800"/>
            </a:lvl3pPr>
          </a:lstStyle>
          <a:p>
            <a:pPr lvl="0"/>
            <a:r>
              <a:rPr lang="en-US" dirty="0"/>
              <a:t>1. Academic Journey </a:t>
            </a:r>
          </a:p>
          <a:p>
            <a:pPr lvl="1"/>
            <a:r>
              <a:rPr lang="en-US" dirty="0"/>
              <a:t>Parents made sacrifices + empowered me to</a:t>
            </a:r>
          </a:p>
          <a:p>
            <a:pPr marL="11113" lvl="1" indent="0">
              <a:buNone/>
            </a:pPr>
            <a:r>
              <a:rPr lang="en-US" dirty="0"/>
              <a:t>      make choices - </a:t>
            </a:r>
            <a:r>
              <a:rPr lang="en-US" b="1" dirty="0"/>
              <a:t>listening + team-work</a:t>
            </a:r>
            <a:endParaRPr lang="en-US" dirty="0"/>
          </a:p>
          <a:p>
            <a:pPr lvl="1"/>
            <a:r>
              <a:rPr lang="en-US" dirty="0"/>
              <a:t>Perfect preparation promotes proper performance.  Set goals, take action, outcomes emerge</a:t>
            </a:r>
          </a:p>
          <a:p>
            <a:pPr lvl="1"/>
            <a:r>
              <a:rPr lang="en-US" dirty="0"/>
              <a:t>Preparation to be away from home – </a:t>
            </a:r>
            <a:r>
              <a:rPr lang="en-US" b="1" dirty="0"/>
              <a:t>enjoying processes </a:t>
            </a:r>
            <a:r>
              <a:rPr lang="en-US" dirty="0"/>
              <a:t>– housekeeping, health, self-learning</a:t>
            </a:r>
          </a:p>
          <a:p>
            <a:pPr marL="11113" lvl="1" indent="0">
              <a:buNone/>
            </a:pPr>
            <a:endParaRPr lang="en-US" dirty="0"/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1C9A46E4-E06D-4D11-A892-6D5637CF134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486400" y="900794"/>
            <a:ext cx="7049484" cy="2501848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lang="en-US" sz="2000" b="1" dirty="0" smtClean="0">
                <a:solidFill>
                  <a:srgbClr val="993300"/>
                </a:solidFill>
                <a:latin typeface="+mn-lt"/>
                <a:ea typeface="+mn-ea"/>
                <a:cs typeface="+mn-cs"/>
              </a:defRPr>
            </a:lvl1pPr>
            <a:lvl2pPr marL="338138" indent="-338138" defTabSz="795338">
              <a:defRPr lang="en-US" sz="2000" dirty="0" smtClean="0">
                <a:solidFill>
                  <a:schemeClr val="tx1"/>
                </a:solidFill>
                <a:latin typeface="+mn-lt"/>
              </a:defRPr>
            </a:lvl2pPr>
            <a:lvl3pPr marL="687387" indent="-342900">
              <a:defRPr lang="en-US" sz="1800" dirty="0" smtClean="0">
                <a:solidFill>
                  <a:schemeClr val="tx1"/>
                </a:solidFill>
                <a:latin typeface="+mn-lt"/>
              </a:defRPr>
            </a:lvl3pPr>
          </a:lstStyle>
          <a:p>
            <a:pPr marL="457200" indent="-457200" eaLnBrk="0" fontAlgn="base" hangingPunct="0">
              <a:spcAft>
                <a:spcPct val="0"/>
              </a:spcAft>
              <a:buClr>
                <a:schemeClr val="accent2"/>
              </a:buClr>
              <a:buNone/>
            </a:pPr>
            <a:r>
              <a:rPr lang="en-US" dirty="0"/>
              <a:t>2. Lessons from Academic Journey (UK) </a:t>
            </a:r>
          </a:p>
          <a:p>
            <a:pPr lvl="1"/>
            <a:r>
              <a:rPr lang="en-US" dirty="0"/>
              <a:t>Choice of course, University / College-based Uni</a:t>
            </a:r>
          </a:p>
          <a:p>
            <a:pPr marL="0" lvl="1" indent="0">
              <a:buNone/>
            </a:pPr>
            <a:r>
              <a:rPr lang="en-US" dirty="0"/>
              <a:t>      study culture: group/CBL/PBL/EBL/systems-based</a:t>
            </a:r>
          </a:p>
          <a:p>
            <a:pPr lvl="1"/>
            <a:r>
              <a:rPr lang="en-US" dirty="0"/>
              <a:t>Regularity - read, revise, research</a:t>
            </a:r>
          </a:p>
          <a:p>
            <a:pPr marL="0" lvl="1" indent="0">
              <a:buNone/>
            </a:pPr>
            <a:r>
              <a:rPr lang="en-US" b="1" dirty="0"/>
              <a:t>      Balanced joyful discipline: </a:t>
            </a:r>
            <a:r>
              <a:rPr lang="en-US" dirty="0"/>
              <a:t>reduces stress + achieves targets</a:t>
            </a:r>
          </a:p>
          <a:p>
            <a:pPr lvl="1"/>
            <a:r>
              <a:rPr lang="en-US" dirty="0"/>
              <a:t>You are your first start-up –  build competencies, soft-skills, evaluate risks, EQ/IQ, take criticism, build teams</a:t>
            </a:r>
          </a:p>
          <a:p>
            <a:pPr marL="0" lvl="1" indent="0"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endParaRPr lang="en-US" dirty="0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3151649F-F83A-4BB7-80F9-05AA3A62D6DA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-1" y="3733800"/>
            <a:ext cx="5486401" cy="2685118"/>
          </a:xfrm>
          <a:ln w="12700">
            <a:solidFill>
              <a:schemeClr val="tx1"/>
            </a:solidFill>
          </a:ln>
        </p:spPr>
        <p:txBody>
          <a:bodyPr/>
          <a:lstStyle>
            <a:lvl1pPr>
              <a:defRPr lang="en-US" sz="2000" b="1" dirty="0" smtClean="0">
                <a:solidFill>
                  <a:srgbClr val="993300"/>
                </a:solidFill>
                <a:latin typeface="+mn-lt"/>
                <a:ea typeface="+mn-ea"/>
                <a:cs typeface="+mn-cs"/>
              </a:defRPr>
            </a:lvl1pPr>
            <a:lvl2pPr marL="349250" indent="-338138">
              <a:defRPr lang="en-US" sz="2000" dirty="0" smtClean="0">
                <a:solidFill>
                  <a:schemeClr val="tx1"/>
                </a:solidFill>
                <a:latin typeface="+mn-lt"/>
              </a:defRPr>
            </a:lvl2pPr>
            <a:lvl3pPr marL="687387" indent="-342900">
              <a:defRPr lang="en-US" sz="1800" dirty="0" smtClean="0">
                <a:solidFill>
                  <a:schemeClr val="tx1"/>
                </a:solidFill>
                <a:latin typeface="+mn-lt"/>
              </a:defRPr>
            </a:lvl3pPr>
          </a:lstStyle>
          <a:p>
            <a:pPr marL="0" indent="0" eaLnBrk="0" fontAlgn="base" hangingPunct="0">
              <a:spcAft>
                <a:spcPct val="0"/>
              </a:spcAft>
              <a:buClr>
                <a:schemeClr val="accent2"/>
              </a:buClr>
              <a:buNone/>
            </a:pPr>
            <a:r>
              <a:rPr lang="en-US" dirty="0"/>
              <a:t>3. Happy in Your New Home  </a:t>
            </a:r>
            <a:r>
              <a:rPr lang="en-US" sz="1600" dirty="0"/>
              <a:t>(Social values-your values)</a:t>
            </a:r>
          </a:p>
          <a:p>
            <a:pPr lvl="1"/>
            <a:r>
              <a:rPr lang="en-US" dirty="0"/>
              <a:t>Learning to enjoy being prepared for change</a:t>
            </a:r>
          </a:p>
          <a:p>
            <a:pPr lvl="1"/>
            <a:r>
              <a:rPr lang="en-US" dirty="0"/>
              <a:t>Extracurricular: with others + on your own</a:t>
            </a:r>
          </a:p>
          <a:p>
            <a:pPr lvl="1"/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Utilise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dirty="0"/>
              <a:t>University resources with balance</a:t>
            </a:r>
          </a:p>
          <a:p>
            <a:pPr marL="11112" lvl="1" indent="0">
              <a:buNone/>
            </a:pPr>
            <a:r>
              <a:rPr lang="en-US" b="1" dirty="0"/>
              <a:t>      </a:t>
            </a:r>
            <a:r>
              <a:rPr lang="en-US" dirty="0"/>
              <a:t>Appreciating all cultures/peoples</a:t>
            </a:r>
            <a:endParaRPr lang="en-US" b="1" dirty="0"/>
          </a:p>
          <a:p>
            <a:pPr lvl="1"/>
            <a:r>
              <a:rPr lang="en-US" dirty="0"/>
              <a:t>Expressing </a:t>
            </a:r>
            <a:r>
              <a:rPr lang="en-US" b="1" dirty="0"/>
              <a:t>choice with respect </a:t>
            </a:r>
            <a:r>
              <a:rPr lang="en-US" dirty="0"/>
              <a:t>appropriately learning to say no to smoking, late nights, drugs</a:t>
            </a:r>
          </a:p>
          <a:p>
            <a:pPr lvl="1"/>
            <a:endParaRPr lang="en-US" dirty="0"/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B3D0B0D1-A0FA-4375-A992-1152A97919E6}"/>
              </a:ext>
            </a:extLst>
          </p:cNvPr>
          <p:cNvSpPr txBox="1">
            <a:spLocks/>
          </p:cNvSpPr>
          <p:nvPr/>
        </p:nvSpPr>
        <p:spPr>
          <a:xfrm>
            <a:off x="5533905" y="3733800"/>
            <a:ext cx="7049484" cy="2685118"/>
          </a:xfr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b="1" kern="1200" dirty="0" smtClean="0">
                <a:solidFill>
                  <a:srgbClr val="993300"/>
                </a:solidFill>
                <a:latin typeface="+mn-lt"/>
                <a:ea typeface="+mn-ea"/>
                <a:cs typeface="+mn-cs"/>
              </a:defRPr>
            </a:lvl1pPr>
            <a:lvl2pPr marL="338138" indent="-338138" algn="l" defTabSz="7953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387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fontAlgn="base" hangingPunct="0">
              <a:spcAft>
                <a:spcPct val="0"/>
              </a:spcAft>
              <a:buClr>
                <a:schemeClr val="accent2"/>
              </a:buClr>
              <a:buFont typeface="Arial" pitchFamily="34" charset="0"/>
              <a:buNone/>
            </a:pPr>
            <a:r>
              <a:rPr lang="en-GB" dirty="0"/>
              <a:t>4. Tips for Parents and Young Zoroastrians (Team)</a:t>
            </a:r>
            <a:endParaRPr lang="en-GB" sz="1600" dirty="0"/>
          </a:p>
          <a:p>
            <a:pPr lvl="1"/>
            <a:r>
              <a:rPr lang="en-GB" dirty="0"/>
              <a:t>Discuss options/the </a:t>
            </a:r>
            <a:r>
              <a:rPr lang="en-GB" b="1" dirty="0"/>
              <a:t>right action, </a:t>
            </a:r>
            <a:r>
              <a:rPr lang="en-GB" dirty="0"/>
              <a:t> difficulties-&gt; opportunities</a:t>
            </a:r>
          </a:p>
          <a:p>
            <a:pPr lvl="1"/>
            <a:r>
              <a:rPr lang="en-GB" b="1" dirty="0"/>
              <a:t>Timely dialogue</a:t>
            </a:r>
            <a:r>
              <a:rPr lang="en-GB" dirty="0"/>
              <a:t>,  building trust + self-regulation</a:t>
            </a:r>
          </a:p>
          <a:p>
            <a:pPr lvl="1"/>
            <a:r>
              <a:rPr lang="en-GB" dirty="0"/>
              <a:t>Belong to a Zoroastrian organisation</a:t>
            </a:r>
          </a:p>
          <a:p>
            <a:pPr marL="0" lvl="1" indent="0">
              <a:buNone/>
            </a:pPr>
            <a:r>
              <a:rPr lang="en-GB" dirty="0"/>
              <a:t>      ZTFE in London - young person grows within the community</a:t>
            </a:r>
          </a:p>
          <a:p>
            <a:pPr lvl="1"/>
            <a:r>
              <a:rPr lang="en-GB" dirty="0"/>
              <a:t>Strength from wisdom in our Doctrine – to evolve solutions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Create </a:t>
            </a:r>
            <a:r>
              <a:rPr lang="en-GB" dirty="0" err="1"/>
              <a:t>order+happiness</a:t>
            </a:r>
            <a:r>
              <a:rPr lang="en-GB" dirty="0"/>
              <a:t> (</a:t>
            </a:r>
            <a:r>
              <a:rPr lang="en-GB" dirty="0" err="1"/>
              <a:t>Ushta</a:t>
            </a:r>
            <a:r>
              <a:rPr lang="en-GB" dirty="0"/>
              <a:t>) -  home is where you are. </a:t>
            </a:r>
          </a:p>
        </p:txBody>
      </p:sp>
    </p:spTree>
    <p:extLst>
      <p:ext uri="{BB962C8B-B14F-4D97-AF65-F5344CB8AC3E}">
        <p14:creationId xmlns:p14="http://schemas.microsoft.com/office/powerpoint/2010/main" val="315954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705"/>
          <p:cNvSpPr>
            <a:spLocks noGrp="1" noChangeArrowheads="1"/>
          </p:cNvSpPr>
          <p:nvPr>
            <p:ph type="title" sz="quarter"/>
          </p:nvPr>
        </p:nvSpPr>
        <p:spPr>
          <a:xfrm>
            <a:off x="990600" y="381000"/>
            <a:ext cx="9144000" cy="457200"/>
          </a:xfrm>
        </p:spPr>
        <p:txBody>
          <a:bodyPr/>
          <a:lstStyle/>
          <a:p>
            <a:pPr lvl="1" indent="6350" defTabSz="508000">
              <a:buClr>
                <a:schemeClr val="accent2"/>
              </a:buClr>
            </a:pPr>
            <a:r>
              <a:rPr lang="en-US" altLang="en-US" sz="2400" dirty="0"/>
              <a:t>Nazneen S. Mistry. </a:t>
            </a:r>
            <a:r>
              <a:rPr lang="en-US" altLang="en-US" sz="2400" i="1" dirty="0">
                <a:highlight>
                  <a:srgbClr val="FFFF00"/>
                </a:highlight>
              </a:rPr>
              <a:t>Adapting To New Lifestyle</a:t>
            </a:r>
            <a:r>
              <a:rPr lang="en-US" altLang="en-US" sz="2400"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5410200" cy="3055619"/>
          </a:xfr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 b="1">
                <a:solidFill>
                  <a:srgbClr val="993300"/>
                </a:solidFill>
              </a:defRPr>
            </a:lvl1pPr>
            <a:lvl2pPr marL="344488" indent="-333375" defTabSz="1033463">
              <a:defRPr sz="2000"/>
            </a:lvl2pPr>
            <a:lvl3pPr marL="568325" indent="-223838">
              <a:buFont typeface="Wingdings" panose="05000000000000000000" pitchFamily="2" charset="2"/>
              <a:buChar char="§"/>
              <a:defRPr sz="1800"/>
            </a:lvl3pPr>
          </a:lstStyle>
          <a:p>
            <a:pPr lvl="0"/>
            <a:r>
              <a:rPr lang="en-US" dirty="0"/>
              <a:t>1. Academic Journey</a:t>
            </a:r>
          </a:p>
          <a:p>
            <a:pPr lvl="1"/>
            <a:r>
              <a:rPr lang="en-US" sz="1900" dirty="0"/>
              <a:t>Belong to a family where education and career hold high values</a:t>
            </a:r>
          </a:p>
          <a:p>
            <a:pPr lvl="1"/>
            <a:r>
              <a:rPr lang="en-US" sz="1900" dirty="0"/>
              <a:t>My parents have been major pillars to my success</a:t>
            </a:r>
          </a:p>
          <a:p>
            <a:pPr lvl="1"/>
            <a:r>
              <a:rPr lang="en-US" sz="1900" dirty="0"/>
              <a:t>My passion for finance </a:t>
            </a:r>
          </a:p>
          <a:p>
            <a:pPr lvl="1"/>
            <a:r>
              <a:rPr lang="en-US" sz="1900" dirty="0"/>
              <a:t>My motivation to do my graduate degree was to build a good career base and excel in it</a:t>
            </a:r>
          </a:p>
          <a:p>
            <a:pPr lvl="1"/>
            <a:r>
              <a:rPr lang="en-US" sz="1900" dirty="0"/>
              <a:t>My influencers are my parents, professors and peers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"/>
          </p:nvPr>
        </p:nvSpPr>
        <p:spPr>
          <a:xfrm>
            <a:off x="5844481" y="952780"/>
            <a:ext cx="4352557" cy="3009619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lang="en-US" sz="2000" b="1" dirty="0" smtClean="0">
                <a:solidFill>
                  <a:srgbClr val="993300"/>
                </a:solidFill>
                <a:latin typeface="+mn-lt"/>
                <a:ea typeface="+mn-ea"/>
                <a:cs typeface="+mn-cs"/>
              </a:defRPr>
            </a:lvl1pPr>
            <a:lvl2pPr marL="338138" indent="-338138" defTabSz="795338">
              <a:defRPr lang="en-US" sz="2000" dirty="0" smtClean="0">
                <a:solidFill>
                  <a:schemeClr val="tx1"/>
                </a:solidFill>
                <a:latin typeface="+mn-lt"/>
              </a:defRPr>
            </a:lvl2pPr>
            <a:lvl3pPr marL="687387" indent="-342900">
              <a:defRPr lang="en-US" sz="1800" dirty="0" smtClean="0">
                <a:solidFill>
                  <a:schemeClr val="tx1"/>
                </a:solidFill>
                <a:latin typeface="+mn-lt"/>
              </a:defRPr>
            </a:lvl3pPr>
          </a:lstStyle>
          <a:p>
            <a:pPr marL="457200" indent="-457200" eaLnBrk="0" fontAlgn="base" hangingPunct="0">
              <a:spcAft>
                <a:spcPct val="0"/>
              </a:spcAft>
              <a:buClr>
                <a:schemeClr val="accent2"/>
              </a:buClr>
              <a:buNone/>
            </a:pPr>
            <a:r>
              <a:rPr lang="en-US" dirty="0"/>
              <a:t>2. Lessons from Academic Journey (US)</a:t>
            </a:r>
          </a:p>
          <a:p>
            <a:pPr lvl="1"/>
            <a:r>
              <a:rPr lang="en-US" dirty="0"/>
              <a:t>Exposure to online technology</a:t>
            </a:r>
          </a:p>
          <a:p>
            <a:pPr lvl="1"/>
            <a:r>
              <a:rPr lang="en-US" dirty="0"/>
              <a:t>Lots of projects work </a:t>
            </a:r>
          </a:p>
          <a:p>
            <a:pPr lvl="1"/>
            <a:r>
              <a:rPr lang="en-US" dirty="0"/>
              <a:t>Heavy course load</a:t>
            </a:r>
          </a:p>
          <a:p>
            <a:pPr lvl="1"/>
            <a:r>
              <a:rPr lang="en-US" dirty="0"/>
              <a:t>Recommend to pursue a two-year program</a:t>
            </a:r>
          </a:p>
          <a:p>
            <a:pPr marL="0" lvl="1" indent="0">
              <a:buNone/>
            </a:pPr>
            <a:endParaRPr lang="en-US" sz="1800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3"/>
          </p:nvPr>
        </p:nvSpPr>
        <p:spPr>
          <a:xfrm>
            <a:off x="219541" y="4040037"/>
            <a:ext cx="5410200" cy="2212486"/>
          </a:xfrm>
          <a:ln w="12700">
            <a:solidFill>
              <a:schemeClr val="tx1"/>
            </a:solidFill>
          </a:ln>
        </p:spPr>
        <p:txBody>
          <a:bodyPr/>
          <a:lstStyle>
            <a:lvl1pPr>
              <a:defRPr lang="en-US" sz="2000" b="1" dirty="0" smtClean="0">
                <a:solidFill>
                  <a:srgbClr val="993300"/>
                </a:solidFill>
                <a:latin typeface="+mn-lt"/>
                <a:ea typeface="+mn-ea"/>
                <a:cs typeface="+mn-cs"/>
              </a:defRPr>
            </a:lvl1pPr>
            <a:lvl2pPr marL="349250" indent="-338138">
              <a:defRPr lang="en-US" sz="2000" dirty="0" smtClean="0">
                <a:solidFill>
                  <a:schemeClr val="tx1"/>
                </a:solidFill>
                <a:latin typeface="+mn-lt"/>
              </a:defRPr>
            </a:lvl2pPr>
            <a:lvl3pPr marL="687387" indent="-342900">
              <a:defRPr lang="en-US" sz="1800" dirty="0" smtClean="0">
                <a:solidFill>
                  <a:schemeClr val="tx1"/>
                </a:solidFill>
                <a:latin typeface="+mn-lt"/>
              </a:defRPr>
            </a:lvl3pPr>
          </a:lstStyle>
          <a:p>
            <a:pPr marL="0" indent="0" eaLnBrk="0" fontAlgn="base" hangingPunct="0">
              <a:spcAft>
                <a:spcPct val="0"/>
              </a:spcAft>
              <a:buClr>
                <a:schemeClr val="accent2"/>
              </a:buClr>
              <a:buNone/>
            </a:pPr>
            <a:r>
              <a:rPr lang="en-US" dirty="0"/>
              <a:t>3. On Being Happy in Your New Home</a:t>
            </a:r>
          </a:p>
          <a:p>
            <a:pPr lvl="1"/>
            <a:r>
              <a:rPr lang="en-US" dirty="0"/>
              <a:t>Join different organizations of your university through social media</a:t>
            </a:r>
          </a:p>
          <a:p>
            <a:pPr lvl="1"/>
            <a:r>
              <a:rPr lang="en-US" dirty="0"/>
              <a:t>Experience of living by yourself and adjusting with new roommates</a:t>
            </a:r>
          </a:p>
          <a:p>
            <a:pPr lvl="1"/>
            <a:r>
              <a:rPr lang="en-US" dirty="0"/>
              <a:t>Doing all the household chores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5844481" y="4002732"/>
            <a:ext cx="5200650" cy="2442522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lang="en-US" sz="2000" b="1" dirty="0" smtClean="0">
                <a:solidFill>
                  <a:srgbClr val="993300"/>
                </a:solidFill>
                <a:latin typeface="+mn-lt"/>
                <a:ea typeface="+mn-ea"/>
                <a:cs typeface="+mn-cs"/>
              </a:defRPr>
            </a:lvl1pPr>
            <a:lvl2pPr marL="349250" indent="-338138">
              <a:defRPr lang="en-US" sz="2000" dirty="0" smtClean="0">
                <a:solidFill>
                  <a:schemeClr val="tx1"/>
                </a:solidFill>
                <a:latin typeface="+mn-lt"/>
              </a:defRPr>
            </a:lvl2pPr>
            <a:lvl3pPr marL="687387" indent="-342900">
              <a:defRPr lang="en-US" sz="1800" dirty="0" smtClean="0">
                <a:solidFill>
                  <a:schemeClr val="tx1"/>
                </a:solidFill>
                <a:latin typeface="+mn-lt"/>
              </a:defRPr>
            </a:lvl3pPr>
          </a:lstStyle>
          <a:p>
            <a:pPr marL="0" indent="0" eaLnBrk="0" fontAlgn="base" hangingPunct="0">
              <a:spcAft>
                <a:spcPct val="0"/>
              </a:spcAft>
              <a:buClr>
                <a:schemeClr val="accent2"/>
              </a:buClr>
              <a:buNone/>
            </a:pPr>
            <a:r>
              <a:rPr lang="en-US" dirty="0"/>
              <a:t>4. Tips for Parents and Young Zoroastrians</a:t>
            </a:r>
          </a:p>
          <a:p>
            <a:pPr marL="11112" lvl="1" indent="0">
              <a:buNone/>
            </a:pPr>
            <a:r>
              <a:rPr lang="en-US" dirty="0"/>
              <a:t>In context of being happy at your new home …</a:t>
            </a:r>
          </a:p>
          <a:p>
            <a:pPr lvl="1"/>
            <a:r>
              <a:rPr lang="en-US" dirty="0"/>
              <a:t>Adjusting to new eating habits</a:t>
            </a:r>
          </a:p>
          <a:p>
            <a:pPr lvl="1"/>
            <a:r>
              <a:rPr lang="en-US" dirty="0"/>
              <a:t>Socializing with people of other cultures</a:t>
            </a:r>
          </a:p>
          <a:p>
            <a:pPr lvl="1"/>
            <a:r>
              <a:rPr lang="en-US" dirty="0"/>
              <a:t>Adjusting to the new lifestyle</a:t>
            </a:r>
          </a:p>
          <a:p>
            <a:pPr lvl="1"/>
            <a:r>
              <a:rPr lang="en-US" dirty="0"/>
              <a:t>Emotional acceptance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F626DB6-5F10-42DC-8A2E-2CDD84D23AD6}"/>
              </a:ext>
            </a:extLst>
          </p:cNvPr>
          <p:cNvGrpSpPr/>
          <p:nvPr/>
        </p:nvGrpSpPr>
        <p:grpSpPr>
          <a:xfrm>
            <a:off x="0" y="6438971"/>
            <a:ext cx="2098278" cy="439082"/>
            <a:chOff x="1408732" y="0"/>
            <a:chExt cx="2098278" cy="439082"/>
          </a:xfrm>
        </p:grpSpPr>
        <p:sp>
          <p:nvSpPr>
            <p:cNvPr id="48" name="Arrow: Chevron 47">
              <a:extLst>
                <a:ext uri="{FF2B5EF4-FFF2-40B4-BE49-F238E27FC236}">
                  <a16:creationId xmlns:a16="http://schemas.microsoft.com/office/drawing/2014/main" id="{E1EE37D7-E04B-4702-A4B2-6D157B486BE1}"/>
                </a:ext>
              </a:extLst>
            </p:cNvPr>
            <p:cNvSpPr/>
            <p:nvPr/>
          </p:nvSpPr>
          <p:spPr>
            <a:xfrm>
              <a:off x="1408732" y="0"/>
              <a:ext cx="2098278" cy="439082"/>
            </a:xfrm>
            <a:prstGeom prst="chevron">
              <a:avLst/>
            </a:prstGeom>
            <a:solidFill>
              <a:srgbClr val="953735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Arrow: Chevron 4">
              <a:extLst>
                <a:ext uri="{FF2B5EF4-FFF2-40B4-BE49-F238E27FC236}">
                  <a16:creationId xmlns:a16="http://schemas.microsoft.com/office/drawing/2014/main" id="{10BCD47A-04B5-4D2E-97C4-E850D1D57475}"/>
                </a:ext>
              </a:extLst>
            </p:cNvPr>
            <p:cNvSpPr txBox="1"/>
            <p:nvPr/>
          </p:nvSpPr>
          <p:spPr>
            <a:xfrm>
              <a:off x="1628273" y="0"/>
              <a:ext cx="1659196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Opening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868AE5-879E-4C40-A312-E66531F49F70}"/>
              </a:ext>
            </a:extLst>
          </p:cNvPr>
          <p:cNvGrpSpPr/>
          <p:nvPr/>
        </p:nvGrpSpPr>
        <p:grpSpPr>
          <a:xfrm>
            <a:off x="1915855" y="6438971"/>
            <a:ext cx="1629850" cy="439082"/>
            <a:chOff x="3324587" y="0"/>
            <a:chExt cx="1629850" cy="439082"/>
          </a:xfrm>
        </p:grpSpPr>
        <p:sp>
          <p:nvSpPr>
            <p:cNvPr id="51" name="Arrow: Chevron 50">
              <a:extLst>
                <a:ext uri="{FF2B5EF4-FFF2-40B4-BE49-F238E27FC236}">
                  <a16:creationId xmlns:a16="http://schemas.microsoft.com/office/drawing/2014/main" id="{0CA565B2-028C-4081-8049-AC983C2647F0}"/>
                </a:ext>
              </a:extLst>
            </p:cNvPr>
            <p:cNvSpPr/>
            <p:nvPr/>
          </p:nvSpPr>
          <p:spPr>
            <a:xfrm>
              <a:off x="3324587" y="0"/>
              <a:ext cx="1629850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2" name="Arrow: Chevron 6">
              <a:extLst>
                <a:ext uri="{FF2B5EF4-FFF2-40B4-BE49-F238E27FC236}">
                  <a16:creationId xmlns:a16="http://schemas.microsoft.com/office/drawing/2014/main" id="{AA9FCE9B-12DD-4CFA-ABE9-2B3DFD6165AC}"/>
                </a:ext>
              </a:extLst>
            </p:cNvPr>
            <p:cNvSpPr txBox="1"/>
            <p:nvPr/>
          </p:nvSpPr>
          <p:spPr>
            <a:xfrm>
              <a:off x="3544128" y="0"/>
              <a:ext cx="1190768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Panelists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1982AFC-AC57-4026-A6F9-21A18578D15F}"/>
              </a:ext>
            </a:extLst>
          </p:cNvPr>
          <p:cNvGrpSpPr/>
          <p:nvPr/>
        </p:nvGrpSpPr>
        <p:grpSpPr>
          <a:xfrm>
            <a:off x="3363281" y="6438971"/>
            <a:ext cx="1436407" cy="439082"/>
            <a:chOff x="4772012" y="0"/>
            <a:chExt cx="1436407" cy="439082"/>
          </a:xfrm>
        </p:grpSpPr>
        <p:sp>
          <p:nvSpPr>
            <p:cNvPr id="54" name="Arrow: Chevron 53">
              <a:extLst>
                <a:ext uri="{FF2B5EF4-FFF2-40B4-BE49-F238E27FC236}">
                  <a16:creationId xmlns:a16="http://schemas.microsoft.com/office/drawing/2014/main" id="{8F9F395A-C0F9-409F-BDB8-31EB8F7545AF}"/>
                </a:ext>
              </a:extLst>
            </p:cNvPr>
            <p:cNvSpPr/>
            <p:nvPr/>
          </p:nvSpPr>
          <p:spPr>
            <a:xfrm>
              <a:off x="4772012" y="0"/>
              <a:ext cx="1436407" cy="439082"/>
            </a:xfrm>
            <a:prstGeom prst="chevron">
              <a:avLst/>
            </a:prstGeom>
            <a:solidFill>
              <a:srgbClr val="00B05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5" name="Arrow: Chevron 8">
              <a:extLst>
                <a:ext uri="{FF2B5EF4-FFF2-40B4-BE49-F238E27FC236}">
                  <a16:creationId xmlns:a16="http://schemas.microsoft.com/office/drawing/2014/main" id="{C2D50E0A-5AD1-4EEE-A7C3-C2D38824CEE0}"/>
                </a:ext>
              </a:extLst>
            </p:cNvPr>
            <p:cNvSpPr txBox="1"/>
            <p:nvPr/>
          </p:nvSpPr>
          <p:spPr>
            <a:xfrm>
              <a:off x="4991553" y="0"/>
              <a:ext cx="997325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Commentary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135AE10-C3DC-4057-865C-3D2D1C7D6C36}"/>
              </a:ext>
            </a:extLst>
          </p:cNvPr>
          <p:cNvGrpSpPr/>
          <p:nvPr/>
        </p:nvGrpSpPr>
        <p:grpSpPr>
          <a:xfrm>
            <a:off x="4617265" y="6438971"/>
            <a:ext cx="1824241" cy="439082"/>
            <a:chOff x="6025996" y="0"/>
            <a:chExt cx="1824241" cy="439082"/>
          </a:xfrm>
        </p:grpSpPr>
        <p:sp>
          <p:nvSpPr>
            <p:cNvPr id="57" name="Arrow: Chevron 56">
              <a:extLst>
                <a:ext uri="{FF2B5EF4-FFF2-40B4-BE49-F238E27FC236}">
                  <a16:creationId xmlns:a16="http://schemas.microsoft.com/office/drawing/2014/main" id="{3416702E-77CA-4F85-BBA1-3F34FC424E6A}"/>
                </a:ext>
              </a:extLst>
            </p:cNvPr>
            <p:cNvSpPr/>
            <p:nvPr/>
          </p:nvSpPr>
          <p:spPr>
            <a:xfrm>
              <a:off x="6025996" y="0"/>
              <a:ext cx="1824241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8" name="Arrow: Chevron 10">
              <a:extLst>
                <a:ext uri="{FF2B5EF4-FFF2-40B4-BE49-F238E27FC236}">
                  <a16:creationId xmlns:a16="http://schemas.microsoft.com/office/drawing/2014/main" id="{0F2B0FAC-9AC9-49A9-A60F-6EA6CE326A61}"/>
                </a:ext>
              </a:extLst>
            </p:cNvPr>
            <p:cNvSpPr txBox="1"/>
            <p:nvPr/>
          </p:nvSpPr>
          <p:spPr>
            <a:xfrm>
              <a:off x="6245537" y="0"/>
              <a:ext cx="1385159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Clarification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32C8865-B574-42F0-B9DC-A01A5E6CE1CE}"/>
              </a:ext>
            </a:extLst>
          </p:cNvPr>
          <p:cNvGrpSpPr/>
          <p:nvPr/>
        </p:nvGrpSpPr>
        <p:grpSpPr>
          <a:xfrm>
            <a:off x="6259082" y="6438971"/>
            <a:ext cx="1824241" cy="439082"/>
            <a:chOff x="7667813" y="0"/>
            <a:chExt cx="1824241" cy="439082"/>
          </a:xfrm>
        </p:grpSpPr>
        <p:sp>
          <p:nvSpPr>
            <p:cNvPr id="60" name="Arrow: Chevron 59">
              <a:extLst>
                <a:ext uri="{FF2B5EF4-FFF2-40B4-BE49-F238E27FC236}">
                  <a16:creationId xmlns:a16="http://schemas.microsoft.com/office/drawing/2014/main" id="{3F3C22B5-87EC-4E69-A3E9-094D608CF5B0}"/>
                </a:ext>
              </a:extLst>
            </p:cNvPr>
            <p:cNvSpPr/>
            <p:nvPr/>
          </p:nvSpPr>
          <p:spPr>
            <a:xfrm>
              <a:off x="7667813" y="0"/>
              <a:ext cx="1824241" cy="439082"/>
            </a:xfrm>
            <a:prstGeom prst="chevron">
              <a:avLst/>
            </a:prstGeom>
            <a:solidFill>
              <a:srgbClr val="953735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1" name="Arrow: Chevron 12">
              <a:extLst>
                <a:ext uri="{FF2B5EF4-FFF2-40B4-BE49-F238E27FC236}">
                  <a16:creationId xmlns:a16="http://schemas.microsoft.com/office/drawing/2014/main" id="{2BF9F685-3EAF-4CF5-88DA-9AE942665090}"/>
                </a:ext>
              </a:extLst>
            </p:cNvPr>
            <p:cNvSpPr txBox="1"/>
            <p:nvPr/>
          </p:nvSpPr>
          <p:spPr>
            <a:xfrm>
              <a:off x="7887354" y="0"/>
              <a:ext cx="1385159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Dialog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712DDD3-C0C7-4065-8041-ED5D36194115}"/>
              </a:ext>
            </a:extLst>
          </p:cNvPr>
          <p:cNvGrpSpPr/>
          <p:nvPr/>
        </p:nvGrpSpPr>
        <p:grpSpPr>
          <a:xfrm>
            <a:off x="7900898" y="6438971"/>
            <a:ext cx="1361248" cy="439082"/>
            <a:chOff x="9309630" y="0"/>
            <a:chExt cx="1361248" cy="439082"/>
          </a:xfrm>
        </p:grpSpPr>
        <p:sp>
          <p:nvSpPr>
            <p:cNvPr id="63" name="Arrow: Chevron 62">
              <a:extLst>
                <a:ext uri="{FF2B5EF4-FFF2-40B4-BE49-F238E27FC236}">
                  <a16:creationId xmlns:a16="http://schemas.microsoft.com/office/drawing/2014/main" id="{71436A5C-9A52-431C-815E-674C43F084D5}"/>
                </a:ext>
              </a:extLst>
            </p:cNvPr>
            <p:cNvSpPr/>
            <p:nvPr/>
          </p:nvSpPr>
          <p:spPr>
            <a:xfrm>
              <a:off x="9309630" y="0"/>
              <a:ext cx="1361248" cy="439082"/>
            </a:xfrm>
            <a:prstGeom prst="chevron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4" name="Arrow: Chevron 14">
              <a:extLst>
                <a:ext uri="{FF2B5EF4-FFF2-40B4-BE49-F238E27FC236}">
                  <a16:creationId xmlns:a16="http://schemas.microsoft.com/office/drawing/2014/main" id="{3B637A09-5FCA-44F6-AD98-620D19F80C3D}"/>
                </a:ext>
              </a:extLst>
            </p:cNvPr>
            <p:cNvSpPr txBox="1"/>
            <p:nvPr/>
          </p:nvSpPr>
          <p:spPr>
            <a:xfrm>
              <a:off x="9529171" y="0"/>
              <a:ext cx="922166" cy="43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Closing Remarks 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372C512-9EB0-4AE1-849D-D31D3D004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039" y="304800"/>
            <a:ext cx="1994961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69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2193</Words>
  <Application>Microsoft Office PowerPoint</Application>
  <PresentationFormat>Widescreen</PresentationFormat>
  <Paragraphs>293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Wingdings</vt:lpstr>
      <vt:lpstr>Office Theme</vt:lpstr>
      <vt:lpstr>PowerPoint Presentation</vt:lpstr>
      <vt:lpstr>Forthcoming Conversations</vt:lpstr>
      <vt:lpstr>Plan for Conversation on November 15, 2020</vt:lpstr>
      <vt:lpstr>What We Are About?</vt:lpstr>
      <vt:lpstr>Karishma Koka</vt:lpstr>
      <vt:lpstr>Nazneen S. Mistry</vt:lpstr>
      <vt:lpstr>Vehzan Rustomji</vt:lpstr>
      <vt:lpstr>Karishma Koka. From Choices to Action.</vt:lpstr>
      <vt:lpstr>Nazneen S. Mistry. Adapting To New Lifestyle.</vt:lpstr>
      <vt:lpstr>Vehzan Rustomji. Leave Home +  Social + Cultural.</vt:lpstr>
      <vt:lpstr>Zenhar Marolia. Synthesis and Questions for Clarification</vt:lpstr>
      <vt:lpstr>Zenhar Marolia - Let the Dialog Begin – 40 Minutes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Mistree, Farrokh</dc:creator>
  <cp:lastModifiedBy>Mistree, Farrokh</cp:lastModifiedBy>
  <cp:revision>241</cp:revision>
  <dcterms:created xsi:type="dcterms:W3CDTF">2020-10-11T03:29:54Z</dcterms:created>
  <dcterms:modified xsi:type="dcterms:W3CDTF">2020-11-14T16:51:30Z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8f77787-5df4-43b6-a2a8-8d8b678a318b_Enabled">
    <vt:lpwstr>True</vt:lpwstr>
  </property>
  <property fmtid="{D5CDD505-2E9C-101B-9397-08002B2CF9AE}" pid="3" name="MSIP_Label_a8f77787-5df4-43b6-a2a8-8d8b678a318b_SiteId">
    <vt:lpwstr>1ce6dd9e-b337-4088-be5e-8dbbec04b34a</vt:lpwstr>
  </property>
  <property fmtid="{D5CDD505-2E9C-101B-9397-08002B2CF9AE}" pid="4" name="MSIP_Label_a8f77787-5df4-43b6-a2a8-8d8b678a318b_Owner">
    <vt:lpwstr>maroliaz@parliament.uk</vt:lpwstr>
  </property>
  <property fmtid="{D5CDD505-2E9C-101B-9397-08002B2CF9AE}" pid="5" name="MSIP_Label_a8f77787-5df4-43b6-a2a8-8d8b678a318b_SetDate">
    <vt:lpwstr>2020-10-11T17:39:41.0539490Z</vt:lpwstr>
  </property>
  <property fmtid="{D5CDD505-2E9C-101B-9397-08002B2CF9AE}" pid="6" name="MSIP_Label_a8f77787-5df4-43b6-a2a8-8d8b678a318b_Name">
    <vt:lpwstr>Unrestricted</vt:lpwstr>
  </property>
  <property fmtid="{D5CDD505-2E9C-101B-9397-08002B2CF9AE}" pid="7" name="MSIP_Label_a8f77787-5df4-43b6-a2a8-8d8b678a318b_Application">
    <vt:lpwstr>Microsoft Azure Information Protection</vt:lpwstr>
  </property>
  <property fmtid="{D5CDD505-2E9C-101B-9397-08002B2CF9AE}" pid="8" name="MSIP_Label_a8f77787-5df4-43b6-a2a8-8d8b678a318b_ActionId">
    <vt:lpwstr>a126eac4-950d-4e6f-8ec7-0c44062dfe1e</vt:lpwstr>
  </property>
  <property fmtid="{D5CDD505-2E9C-101B-9397-08002B2CF9AE}" pid="9" name="MSIP_Label_a8f77787-5df4-43b6-a2a8-8d8b678a318b_Extended_MSFT_Method">
    <vt:lpwstr>Manual</vt:lpwstr>
  </property>
  <property fmtid="{D5CDD505-2E9C-101B-9397-08002B2CF9AE}" pid="10" name="Sensitivity">
    <vt:lpwstr>Unrestricted</vt:lpwstr>
  </property>
</Properties>
</file>