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29"/>
  </p:notesMasterIdLst>
  <p:handoutMasterIdLst>
    <p:handoutMasterId r:id="rId30"/>
  </p:handoutMasterIdLst>
  <p:sldIdLst>
    <p:sldId id="1904" r:id="rId3"/>
    <p:sldId id="1923" r:id="rId4"/>
    <p:sldId id="1910" r:id="rId5"/>
    <p:sldId id="1909" r:id="rId6"/>
    <p:sldId id="1912" r:id="rId7"/>
    <p:sldId id="1922" r:id="rId8"/>
    <p:sldId id="1925" r:id="rId9"/>
    <p:sldId id="1936" r:id="rId10"/>
    <p:sldId id="1937" r:id="rId11"/>
    <p:sldId id="1938" r:id="rId12"/>
    <p:sldId id="1939" r:id="rId13"/>
    <p:sldId id="1927" r:id="rId14"/>
    <p:sldId id="1930" r:id="rId15"/>
    <p:sldId id="1926" r:id="rId16"/>
    <p:sldId id="1940" r:id="rId17"/>
    <p:sldId id="1941" r:id="rId18"/>
    <p:sldId id="1942" r:id="rId19"/>
    <p:sldId id="1943" r:id="rId20"/>
    <p:sldId id="1944" r:id="rId21"/>
    <p:sldId id="1945" r:id="rId22"/>
    <p:sldId id="1931" r:id="rId23"/>
    <p:sldId id="1934" r:id="rId24"/>
    <p:sldId id="1929" r:id="rId25"/>
    <p:sldId id="1924" r:id="rId26"/>
    <p:sldId id="1908" r:id="rId27"/>
    <p:sldId id="1913" r:id="rId28"/>
  </p:sldIdLst>
  <p:sldSz cx="12192000" cy="6858000"/>
  <p:notesSz cx="7102475" cy="12131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orient="horz" pos="3821">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tree, Farrokh" initials="MF" lastIdx="2" clrIdx="0">
    <p:extLst>
      <p:ext uri="{19B8F6BF-5375-455C-9EA6-DF929625EA0E}">
        <p15:presenceInfo xmlns:p15="http://schemas.microsoft.com/office/powerpoint/2012/main" userId="Mistree, Farrokh" providerId="None"/>
      </p:ext>
    </p:extLst>
  </p:cmAuthor>
  <p:cmAuthor id="2" name="Vehzan Rustomji" initials="VR" lastIdx="3" clrIdx="1">
    <p:extLst>
      <p:ext uri="{19B8F6BF-5375-455C-9EA6-DF929625EA0E}">
        <p15:presenceInfo xmlns:p15="http://schemas.microsoft.com/office/powerpoint/2012/main" userId="Vehzan Rustomj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CCECFF"/>
    <a:srgbClr val="66CCFF"/>
    <a:srgbClr val="FFCCFF"/>
    <a:srgbClr val="CCFFCC"/>
    <a:srgbClr val="FF7C80"/>
    <a:srgbClr val="FF9933"/>
    <a:srgbClr val="FF5050"/>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78" autoAdjust="0"/>
    <p:restoredTop sz="92027" autoAdjust="0"/>
  </p:normalViewPr>
  <p:slideViewPr>
    <p:cSldViewPr>
      <p:cViewPr varScale="1">
        <p:scale>
          <a:sx n="76" d="100"/>
          <a:sy n="76" d="100"/>
        </p:scale>
        <p:origin x="114" y="342"/>
      </p:cViewPr>
      <p:guideLst>
        <p:guide orient="horz" pos="2160"/>
        <p:guide pos="3840"/>
      </p:guideLst>
    </p:cSldViewPr>
  </p:slideViewPr>
  <p:outlineViewPr>
    <p:cViewPr>
      <p:scale>
        <a:sx n="33" d="100"/>
        <a:sy n="33" d="100"/>
      </p:scale>
      <p:origin x="0" y="-936"/>
    </p:cViewPr>
  </p:outlineViewPr>
  <p:notesTextViewPr>
    <p:cViewPr>
      <p:scale>
        <a:sx n="75" d="100"/>
        <a:sy n="75" d="100"/>
      </p:scale>
      <p:origin x="0" y="0"/>
    </p:cViewPr>
  </p:notesTextViewPr>
  <p:sorterViewPr>
    <p:cViewPr>
      <p:scale>
        <a:sx n="100" d="100"/>
        <a:sy n="100" d="100"/>
      </p:scale>
      <p:origin x="0" y="-6600"/>
    </p:cViewPr>
  </p:sorterViewPr>
  <p:notesViewPr>
    <p:cSldViewPr>
      <p:cViewPr varScale="1">
        <p:scale>
          <a:sx n="56" d="100"/>
          <a:sy n="56" d="100"/>
        </p:scale>
        <p:origin x="-2544" y="-96"/>
      </p:cViewPr>
      <p:guideLst>
        <p:guide orient="horz" pos="3024"/>
        <p:guide pos="2304"/>
        <p:guide orient="horz" pos="382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606999"/>
          </a:xfrm>
          <a:prstGeom prst="rect">
            <a:avLst/>
          </a:prstGeom>
        </p:spPr>
        <p:txBody>
          <a:bodyPr vert="horz" lIns="95207" tIns="47604" rIns="95207" bIns="47604" rtlCol="0"/>
          <a:lstStyle>
            <a:lvl1pPr algn="l">
              <a:defRPr sz="1200"/>
            </a:lvl1pPr>
          </a:lstStyle>
          <a:p>
            <a:endParaRPr lang="en-US" dirty="0"/>
          </a:p>
        </p:txBody>
      </p:sp>
      <p:sp>
        <p:nvSpPr>
          <p:cNvPr id="3" name="Date Placeholder 2"/>
          <p:cNvSpPr>
            <a:spLocks noGrp="1"/>
          </p:cNvSpPr>
          <p:nvPr>
            <p:ph type="dt" sz="quarter" idx="1"/>
          </p:nvPr>
        </p:nvSpPr>
        <p:spPr>
          <a:xfrm>
            <a:off x="4023092" y="1"/>
            <a:ext cx="3077739" cy="606999"/>
          </a:xfrm>
          <a:prstGeom prst="rect">
            <a:avLst/>
          </a:prstGeom>
        </p:spPr>
        <p:txBody>
          <a:bodyPr vert="horz" lIns="95207" tIns="47604" rIns="95207" bIns="47604" rtlCol="0"/>
          <a:lstStyle>
            <a:lvl1pPr algn="r">
              <a:defRPr sz="1200"/>
            </a:lvl1pPr>
          </a:lstStyle>
          <a:p>
            <a:fld id="{AA410EC3-6A89-4702-81D2-801397731ADA}" type="datetimeFigureOut">
              <a:rPr lang="en-US" smtClean="0"/>
              <a:pPr/>
              <a:t>12/19/2020</a:t>
            </a:fld>
            <a:endParaRPr lang="en-US" dirty="0"/>
          </a:p>
        </p:txBody>
      </p:sp>
      <p:sp>
        <p:nvSpPr>
          <p:cNvPr id="4" name="Footer Placeholder 3"/>
          <p:cNvSpPr>
            <a:spLocks noGrp="1"/>
          </p:cNvSpPr>
          <p:nvPr>
            <p:ph type="ftr" sz="quarter" idx="2"/>
          </p:nvPr>
        </p:nvSpPr>
        <p:spPr>
          <a:xfrm>
            <a:off x="0" y="11522605"/>
            <a:ext cx="3077739" cy="606999"/>
          </a:xfrm>
          <a:prstGeom prst="rect">
            <a:avLst/>
          </a:prstGeom>
        </p:spPr>
        <p:txBody>
          <a:bodyPr vert="horz" lIns="95207" tIns="47604" rIns="95207" bIns="476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11522605"/>
            <a:ext cx="3077739" cy="606999"/>
          </a:xfrm>
          <a:prstGeom prst="rect">
            <a:avLst/>
          </a:prstGeom>
        </p:spPr>
        <p:txBody>
          <a:bodyPr vert="horz" lIns="95207" tIns="47604" rIns="95207" bIns="47604" rtlCol="0" anchor="b"/>
          <a:lstStyle>
            <a:lvl1pPr algn="r">
              <a:defRPr sz="1200"/>
            </a:lvl1pPr>
          </a:lstStyle>
          <a:p>
            <a:fld id="{9B341125-7B77-4B16-A6CF-CF628F0E30DD}" type="slidenum">
              <a:rPr lang="en-US" smtClean="0"/>
              <a:pPr/>
              <a:t>‹#›</a:t>
            </a:fld>
            <a:endParaRPr lang="en-US" dirty="0"/>
          </a:p>
        </p:txBody>
      </p:sp>
    </p:spTree>
    <p:extLst>
      <p:ext uri="{BB962C8B-B14F-4D97-AF65-F5344CB8AC3E}">
        <p14:creationId xmlns:p14="http://schemas.microsoft.com/office/powerpoint/2010/main" val="4222792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606584"/>
          </a:xfrm>
          <a:prstGeom prst="rect">
            <a:avLst/>
          </a:prstGeom>
        </p:spPr>
        <p:txBody>
          <a:bodyPr vert="horz" lIns="95207" tIns="47604" rIns="95207" bIns="47604" rtlCol="0"/>
          <a:lstStyle>
            <a:lvl1pPr algn="l">
              <a:defRPr sz="1200"/>
            </a:lvl1pPr>
          </a:lstStyle>
          <a:p>
            <a:endParaRPr lang="en-US" dirty="0"/>
          </a:p>
        </p:txBody>
      </p:sp>
      <p:sp>
        <p:nvSpPr>
          <p:cNvPr id="3" name="Date Placeholder 2"/>
          <p:cNvSpPr>
            <a:spLocks noGrp="1"/>
          </p:cNvSpPr>
          <p:nvPr>
            <p:ph type="dt" idx="1"/>
          </p:nvPr>
        </p:nvSpPr>
        <p:spPr>
          <a:xfrm>
            <a:off x="4023092" y="0"/>
            <a:ext cx="3077739" cy="606584"/>
          </a:xfrm>
          <a:prstGeom prst="rect">
            <a:avLst/>
          </a:prstGeom>
        </p:spPr>
        <p:txBody>
          <a:bodyPr vert="horz" lIns="95207" tIns="47604" rIns="95207" bIns="47604" rtlCol="0"/>
          <a:lstStyle>
            <a:lvl1pPr algn="r">
              <a:defRPr sz="1200"/>
            </a:lvl1pPr>
          </a:lstStyle>
          <a:p>
            <a:fld id="{942B4C2B-D41E-4DDE-88F5-DD449BFF6727}" type="datetimeFigureOut">
              <a:rPr lang="en-US" smtClean="0"/>
              <a:pPr/>
              <a:t>12/19/2020</a:t>
            </a:fld>
            <a:endParaRPr lang="en-US" dirty="0"/>
          </a:p>
        </p:txBody>
      </p:sp>
      <p:sp>
        <p:nvSpPr>
          <p:cNvPr id="4" name="Slide Image Placeholder 3"/>
          <p:cNvSpPr>
            <a:spLocks noGrp="1" noRot="1" noChangeAspect="1"/>
          </p:cNvSpPr>
          <p:nvPr>
            <p:ph type="sldImg" idx="2"/>
          </p:nvPr>
        </p:nvSpPr>
        <p:spPr>
          <a:xfrm>
            <a:off x="-492125" y="908050"/>
            <a:ext cx="8086725" cy="4549775"/>
          </a:xfrm>
          <a:prstGeom prst="rect">
            <a:avLst/>
          </a:prstGeom>
          <a:noFill/>
          <a:ln w="12700">
            <a:solidFill>
              <a:prstClr val="black"/>
            </a:solidFill>
          </a:ln>
        </p:spPr>
        <p:txBody>
          <a:bodyPr vert="horz" lIns="95207" tIns="47604" rIns="95207" bIns="47604" rtlCol="0" anchor="ctr"/>
          <a:lstStyle/>
          <a:p>
            <a:endParaRPr lang="en-US" dirty="0"/>
          </a:p>
        </p:txBody>
      </p:sp>
      <p:sp>
        <p:nvSpPr>
          <p:cNvPr id="5" name="Notes Placeholder 4"/>
          <p:cNvSpPr>
            <a:spLocks noGrp="1"/>
          </p:cNvSpPr>
          <p:nvPr>
            <p:ph type="body" sz="quarter" idx="3"/>
          </p:nvPr>
        </p:nvSpPr>
        <p:spPr>
          <a:xfrm>
            <a:off x="710248" y="5762547"/>
            <a:ext cx="5681980" cy="5459254"/>
          </a:xfrm>
          <a:prstGeom prst="rect">
            <a:avLst/>
          </a:prstGeom>
        </p:spPr>
        <p:txBody>
          <a:bodyPr vert="horz" lIns="95207" tIns="47604" rIns="95207" bIns="476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22987"/>
            <a:ext cx="3077739" cy="606584"/>
          </a:xfrm>
          <a:prstGeom prst="rect">
            <a:avLst/>
          </a:prstGeom>
        </p:spPr>
        <p:txBody>
          <a:bodyPr vert="horz" lIns="95207" tIns="47604" rIns="95207" bIns="476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11522987"/>
            <a:ext cx="3077739" cy="606584"/>
          </a:xfrm>
          <a:prstGeom prst="rect">
            <a:avLst/>
          </a:prstGeom>
        </p:spPr>
        <p:txBody>
          <a:bodyPr vert="horz" lIns="95207" tIns="47604" rIns="95207" bIns="47604" rtlCol="0" anchor="b"/>
          <a:lstStyle>
            <a:lvl1pPr algn="r">
              <a:defRPr sz="1200"/>
            </a:lvl1pPr>
          </a:lstStyle>
          <a:p>
            <a:fld id="{5CC9015A-9DAC-4DBB-96D7-CC92450B04DD}" type="slidenum">
              <a:rPr lang="en-US" smtClean="0"/>
              <a:pPr/>
              <a:t>‹#›</a:t>
            </a:fld>
            <a:endParaRPr lang="en-US" dirty="0"/>
          </a:p>
        </p:txBody>
      </p:sp>
    </p:spTree>
    <p:extLst>
      <p:ext uri="{BB962C8B-B14F-4D97-AF65-F5344CB8AC3E}">
        <p14:creationId xmlns:p14="http://schemas.microsoft.com/office/powerpoint/2010/main" val="315098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nshroff@shroff.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Farrokh R</a:t>
            </a:r>
          </a:p>
        </p:txBody>
      </p:sp>
      <p:sp>
        <p:nvSpPr>
          <p:cNvPr id="4" name="Slide Number Placeholder 3"/>
          <p:cNvSpPr>
            <a:spLocks noGrp="1"/>
          </p:cNvSpPr>
          <p:nvPr>
            <p:ph type="sldNum" sz="quarter" idx="5"/>
          </p:nvPr>
        </p:nvSpPr>
        <p:spPr/>
        <p:txBody>
          <a:bodyPr/>
          <a:lstStyle/>
          <a:p>
            <a:fld id="{5CC9015A-9DAC-4DBB-96D7-CC92450B04DD}" type="slidenum">
              <a:rPr lang="en-US" smtClean="0"/>
              <a:pPr/>
              <a:t>1</a:t>
            </a:fld>
            <a:endParaRPr lang="en-US" dirty="0"/>
          </a:p>
        </p:txBody>
      </p:sp>
    </p:spTree>
    <p:extLst>
      <p:ext uri="{BB962C8B-B14F-4D97-AF65-F5344CB8AC3E}">
        <p14:creationId xmlns:p14="http://schemas.microsoft.com/office/powerpoint/2010/main" val="316583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8" y="914400"/>
            <a:ext cx="6096000" cy="3429000"/>
          </a:xfrm>
        </p:spPr>
      </p:sp>
      <p:sp>
        <p:nvSpPr>
          <p:cNvPr id="3" name="Notes Placeholder 2"/>
          <p:cNvSpPr>
            <a:spLocks noGrp="1"/>
          </p:cNvSpPr>
          <p:nvPr>
            <p:ph type="body" idx="1"/>
          </p:nvPr>
        </p:nvSpPr>
        <p:spPr>
          <a:xfrm>
            <a:off x="685800" y="4799013"/>
            <a:ext cx="5486400" cy="4114800"/>
          </a:xfrm>
        </p:spPr>
        <p:txBody>
          <a:bodyPr/>
          <a:lstStyle/>
          <a:p>
            <a:pPr lvl="1"/>
            <a:r>
              <a:rPr lang="en-US" baseline="0" dirty="0"/>
              <a:t>Ravishankar to hand back to Farrokh 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85B48-0478-4058-82C3-9F9533A7AB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ontent Placeholder 2"/>
          <p:cNvSpPr txBox="1">
            <a:spLocks/>
          </p:cNvSpPr>
          <p:nvPr/>
        </p:nvSpPr>
        <p:spPr>
          <a:xfrm>
            <a:off x="782638" y="4495800"/>
            <a:ext cx="5389562" cy="4984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a:t>
            </a:r>
            <a:r>
              <a:rPr kumimoji="0" lang="en-US" sz="1600" b="1" i="0" u="none" strike="noStrike" kern="1200" cap="none" spc="0" normalizeH="0" baseline="0" noProof="0" dirty="0">
                <a:ln>
                  <a:noFill/>
                </a:ln>
                <a:solidFill>
                  <a:prstClr val="black"/>
                </a:solidFill>
                <a:effectLst/>
                <a:uLnTx/>
                <a:uFillTx/>
                <a:latin typeface="Calibri"/>
                <a:ea typeface="+mn-ea"/>
                <a:cs typeface="+mn-cs"/>
              </a:rPr>
              <a:t>complex system</a:t>
            </a:r>
            <a:r>
              <a:rPr kumimoji="0" lang="en-US" sz="1600" b="0" i="0" u="none" strike="noStrike" kern="1200" cap="none" spc="0" normalizeH="0" baseline="0" noProof="0" dirty="0">
                <a:ln>
                  <a:noFill/>
                </a:ln>
                <a:solidFill>
                  <a:prstClr val="black"/>
                </a:solidFill>
                <a:effectLst/>
                <a:uLnTx/>
                <a:uFillTx/>
                <a:latin typeface="Calibri"/>
                <a:ea typeface="+mn-ea"/>
                <a:cs typeface="+mn-cs"/>
              </a:rPr>
              <a:t> is a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tooltip="System"/>
              </a:rPr>
              <a:t>system</a:t>
            </a:r>
            <a:r>
              <a:rPr kumimoji="0" lang="en-US" sz="1600" b="0" i="0" u="none" strike="noStrike" kern="1200" cap="none" spc="0" normalizeH="0" baseline="0" noProof="0" dirty="0">
                <a:ln>
                  <a:noFill/>
                </a:ln>
                <a:solidFill>
                  <a:prstClr val="black"/>
                </a:solidFill>
                <a:effectLst/>
                <a:uLnTx/>
                <a:uFillTx/>
                <a:latin typeface="Calibri"/>
                <a:ea typeface="+mn-ea"/>
                <a:cs typeface="+mn-cs"/>
              </a:rPr>
              <a:t> composed of interconnected parts that as a whole exhibit one or more properties (behavior among the possible properties) not obvious from the properties of the individual parts.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system’s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tooltip="Complexity"/>
              </a:rPr>
              <a:t>complexity</a:t>
            </a:r>
            <a:r>
              <a:rPr kumimoji="0" lang="en-US" sz="1600" b="0" i="0" u="none" strike="noStrike" kern="1200" cap="none" spc="0" normalizeH="0" baseline="0" noProof="0" dirty="0">
                <a:ln>
                  <a:noFill/>
                </a:ln>
                <a:solidFill>
                  <a:prstClr val="black"/>
                </a:solidFill>
                <a:effectLst/>
                <a:uLnTx/>
                <a:uFillTx/>
                <a:latin typeface="Calibri"/>
                <a:ea typeface="+mn-ea"/>
                <a:cs typeface="+mn-cs"/>
              </a:rPr>
              <a:t> may be of one of two forms: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tooltip="Complexity"/>
              </a:rPr>
              <a:t>disorganized complexity and organized complexity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30000" noProof="0" dirty="0">
                <a:ln>
                  <a:noFill/>
                </a:ln>
                <a:solidFill>
                  <a:prstClr val="black"/>
                </a:solidFill>
                <a:effectLst/>
                <a:uLnTx/>
                <a:uFillTx/>
                <a:latin typeface="Calibri"/>
                <a:ea typeface="+mn-ea"/>
                <a:cs typeface="+mn-cs"/>
                <a:hlinkClick r:id="rId3"/>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 In essence, disorganized complexity is a matter of a very large number of parts, and organized complexity is a matter of the subject system (quite possibly with only a limited number of parts) exhibiting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tooltip="Emergence"/>
              </a:rPr>
              <a:t>emergent</a:t>
            </a:r>
            <a:r>
              <a:rPr kumimoji="0" lang="en-US" sz="1600" b="0" i="0" u="none" strike="noStrike" kern="1200" cap="none" spc="0" normalizeH="0" baseline="0" noProof="0" dirty="0">
                <a:ln>
                  <a:noFill/>
                </a:ln>
                <a:solidFill>
                  <a:prstClr val="black"/>
                </a:solidFill>
                <a:effectLst/>
                <a:uLnTx/>
                <a:uFillTx/>
                <a:latin typeface="Calibri"/>
                <a:ea typeface="+mn-ea"/>
                <a:cs typeface="+mn-cs"/>
              </a:rPr>
              <a:t> properties.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69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Farrokh R </a:t>
            </a:r>
          </a:p>
        </p:txBody>
      </p:sp>
      <p:sp>
        <p:nvSpPr>
          <p:cNvPr id="4" name="Slide Number Placeholder 3"/>
          <p:cNvSpPr>
            <a:spLocks noGrp="1"/>
          </p:cNvSpPr>
          <p:nvPr>
            <p:ph type="sldNum" sz="quarter" idx="5"/>
          </p:nvPr>
        </p:nvSpPr>
        <p:spPr/>
        <p:txBody>
          <a:bodyPr/>
          <a:lstStyle/>
          <a:p>
            <a:fld id="{5CC9015A-9DAC-4DBB-96D7-CC92450B04DD}" type="slidenum">
              <a:rPr lang="en-US" smtClean="0"/>
              <a:pPr/>
              <a:t>14</a:t>
            </a:fld>
            <a:endParaRPr lang="en-US" dirty="0"/>
          </a:p>
        </p:txBody>
      </p:sp>
    </p:spTree>
    <p:extLst>
      <p:ext uri="{BB962C8B-B14F-4D97-AF65-F5344CB8AC3E}">
        <p14:creationId xmlns:p14="http://schemas.microsoft.com/office/powerpoint/2010/main" val="120763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155700"/>
            <a:ext cx="7699375" cy="4332288"/>
          </a:xfrm>
        </p:spPr>
      </p:sp>
      <p:sp>
        <p:nvSpPr>
          <p:cNvPr id="3" name="Notes Placeholder 2"/>
          <p:cNvSpPr>
            <a:spLocks noGrp="1"/>
          </p:cNvSpPr>
          <p:nvPr>
            <p:ph type="body" idx="1"/>
          </p:nvPr>
        </p:nvSpPr>
        <p:spPr>
          <a:xfrm>
            <a:off x="665857" y="6063832"/>
            <a:ext cx="5326856" cy="5199289"/>
          </a:xfrm>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93185B48-0478-4058-82C3-9F9533A7ABCF}" type="slidenum">
              <a:rPr lang="en-US" smtClean="0"/>
              <a:t>15</a:t>
            </a:fld>
            <a:endParaRPr lang="en-US" dirty="0"/>
          </a:p>
        </p:txBody>
      </p:sp>
      <p:sp>
        <p:nvSpPr>
          <p:cNvPr id="5" name="Content Placeholder 2"/>
          <p:cNvSpPr txBox="1">
            <a:spLocks/>
          </p:cNvSpPr>
          <p:nvPr/>
        </p:nvSpPr>
        <p:spPr>
          <a:xfrm>
            <a:off x="759879" y="5680706"/>
            <a:ext cx="5232834" cy="6298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a:t>
            </a:r>
            <a:r>
              <a:rPr lang="en-US" sz="1600" b="1" dirty="0"/>
              <a:t>complex system</a:t>
            </a:r>
            <a:r>
              <a:rPr lang="en-US" sz="1600" dirty="0"/>
              <a:t> is a </a:t>
            </a:r>
            <a:r>
              <a:rPr lang="en-US" sz="1600" dirty="0">
                <a:hlinkClick r:id="rId3" tooltip="System"/>
              </a:rPr>
              <a:t>system</a:t>
            </a:r>
            <a:r>
              <a:rPr lang="en-US" sz="1600" dirty="0"/>
              <a:t> composed of interconnected parts that as a whole exhibit one or more properties (behavior among the possible properties) not obvious from the properties of the individual parts. </a:t>
            </a:r>
          </a:p>
          <a:p>
            <a:r>
              <a:rPr lang="en-US" sz="1600" dirty="0"/>
              <a:t>A system’s </a:t>
            </a:r>
            <a:r>
              <a:rPr lang="en-US" sz="1600" dirty="0">
                <a:hlinkClick r:id="rId3" tooltip="Complexity"/>
              </a:rPr>
              <a:t>complexity</a:t>
            </a:r>
            <a:r>
              <a:rPr lang="en-US" sz="1600" dirty="0"/>
              <a:t> may be of one of two forms: </a:t>
            </a:r>
            <a:r>
              <a:rPr lang="en-US" sz="1600" dirty="0">
                <a:hlinkClick r:id="rId3" tooltip="Complexity"/>
              </a:rPr>
              <a:t>disorganized complexity and organized complexity</a:t>
            </a:r>
            <a:r>
              <a:rPr lang="en-US" sz="1600" dirty="0"/>
              <a:t>.</a:t>
            </a:r>
            <a:r>
              <a:rPr lang="en-US" sz="1600" baseline="30000" dirty="0">
                <a:hlinkClick r:id="rId3"/>
              </a:rPr>
              <a:t>[2]</a:t>
            </a:r>
            <a:r>
              <a:rPr lang="en-US" sz="1600" dirty="0"/>
              <a:t> In essence, disorganized complexity is a matter of a very large number of parts, and organized complexity is a matter of the subject system (quite possibly with only a limited number of parts) exhibiting </a:t>
            </a:r>
            <a:r>
              <a:rPr lang="en-US" sz="1600" dirty="0">
                <a:hlinkClick r:id="rId3" tooltip="Emergence"/>
              </a:rPr>
              <a:t>emergent</a:t>
            </a:r>
            <a:r>
              <a:rPr lang="en-US" sz="1600" dirty="0"/>
              <a:t> properties.</a:t>
            </a:r>
          </a:p>
          <a:p>
            <a:pPr>
              <a:buFont typeface="Arial" panose="020B0604020202020204" pitchFamily="34" charset="0"/>
              <a:buNone/>
            </a:pPr>
            <a:endParaRPr lang="en-US" sz="1600" dirty="0"/>
          </a:p>
        </p:txBody>
      </p:sp>
    </p:spTree>
    <p:extLst>
      <p:ext uri="{BB962C8B-B14F-4D97-AF65-F5344CB8AC3E}">
        <p14:creationId xmlns:p14="http://schemas.microsoft.com/office/powerpoint/2010/main" val="2958256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155700"/>
            <a:ext cx="7699375" cy="4332288"/>
          </a:xfrm>
        </p:spPr>
      </p:sp>
      <p:sp>
        <p:nvSpPr>
          <p:cNvPr id="3" name="Notes Placeholder 2"/>
          <p:cNvSpPr>
            <a:spLocks noGrp="1"/>
          </p:cNvSpPr>
          <p:nvPr>
            <p:ph type="body" idx="1"/>
          </p:nvPr>
        </p:nvSpPr>
        <p:spPr>
          <a:xfrm>
            <a:off x="665857" y="6063832"/>
            <a:ext cx="5326856" cy="5199289"/>
          </a:xfrm>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93185B48-0478-4058-82C3-9F9533A7ABCF}" type="slidenum">
              <a:rPr lang="en-US" smtClean="0"/>
              <a:t>16</a:t>
            </a:fld>
            <a:endParaRPr lang="en-US" dirty="0"/>
          </a:p>
        </p:txBody>
      </p:sp>
      <p:sp>
        <p:nvSpPr>
          <p:cNvPr id="5" name="Content Placeholder 2"/>
          <p:cNvSpPr txBox="1">
            <a:spLocks/>
          </p:cNvSpPr>
          <p:nvPr/>
        </p:nvSpPr>
        <p:spPr>
          <a:xfrm>
            <a:off x="759879" y="5680706"/>
            <a:ext cx="5232834" cy="6298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a:t>
            </a:r>
            <a:r>
              <a:rPr lang="en-US" sz="1600" b="1" dirty="0"/>
              <a:t>complex system</a:t>
            </a:r>
            <a:r>
              <a:rPr lang="en-US" sz="1600" dirty="0"/>
              <a:t> is a </a:t>
            </a:r>
            <a:r>
              <a:rPr lang="en-US" sz="1600" dirty="0">
                <a:hlinkClick r:id="rId3" tooltip="System"/>
              </a:rPr>
              <a:t>system</a:t>
            </a:r>
            <a:r>
              <a:rPr lang="en-US" sz="1600" dirty="0"/>
              <a:t> composed of interconnected parts that as a whole exhibit one or more properties (behavior among the possible properties) not obvious from the properties of the individual parts. </a:t>
            </a:r>
          </a:p>
          <a:p>
            <a:r>
              <a:rPr lang="en-US" sz="1600" dirty="0"/>
              <a:t>A system’s </a:t>
            </a:r>
            <a:r>
              <a:rPr lang="en-US" sz="1600" dirty="0">
                <a:hlinkClick r:id="rId3" tooltip="Complexity"/>
              </a:rPr>
              <a:t>complexity</a:t>
            </a:r>
            <a:r>
              <a:rPr lang="en-US" sz="1600" dirty="0"/>
              <a:t> may be of one of two forms: </a:t>
            </a:r>
            <a:r>
              <a:rPr lang="en-US" sz="1600" dirty="0">
                <a:hlinkClick r:id="rId3" tooltip="Complexity"/>
              </a:rPr>
              <a:t>disorganized complexity and organized complexity</a:t>
            </a:r>
            <a:r>
              <a:rPr lang="en-US" sz="1600" dirty="0"/>
              <a:t>.</a:t>
            </a:r>
            <a:r>
              <a:rPr lang="en-US" sz="1600" baseline="30000" dirty="0">
                <a:hlinkClick r:id="rId3"/>
              </a:rPr>
              <a:t>[2]</a:t>
            </a:r>
            <a:r>
              <a:rPr lang="en-US" sz="1600" dirty="0"/>
              <a:t> In essence, disorganized complexity is a matter of a very large number of parts, and organized complexity is a matter of the subject system (quite possibly with only a limited number of parts) exhibiting </a:t>
            </a:r>
            <a:r>
              <a:rPr lang="en-US" sz="1600" dirty="0">
                <a:hlinkClick r:id="rId3" tooltip="Emergence"/>
              </a:rPr>
              <a:t>emergent</a:t>
            </a:r>
            <a:r>
              <a:rPr lang="en-US" sz="1600" dirty="0"/>
              <a:t> properties.</a:t>
            </a:r>
          </a:p>
          <a:p>
            <a:pPr>
              <a:buFont typeface="Arial" panose="020B0604020202020204" pitchFamily="34" charset="0"/>
              <a:buNone/>
            </a:pPr>
            <a:endParaRPr lang="en-US" sz="1600" dirty="0"/>
          </a:p>
        </p:txBody>
      </p:sp>
    </p:spTree>
    <p:extLst>
      <p:ext uri="{BB962C8B-B14F-4D97-AF65-F5344CB8AC3E}">
        <p14:creationId xmlns:p14="http://schemas.microsoft.com/office/powerpoint/2010/main" val="295825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155700"/>
            <a:ext cx="7699375" cy="4332288"/>
          </a:xfrm>
        </p:spPr>
      </p:sp>
      <p:sp>
        <p:nvSpPr>
          <p:cNvPr id="3" name="Notes Placeholder 2"/>
          <p:cNvSpPr>
            <a:spLocks noGrp="1"/>
          </p:cNvSpPr>
          <p:nvPr>
            <p:ph type="body" idx="1"/>
          </p:nvPr>
        </p:nvSpPr>
        <p:spPr>
          <a:xfrm>
            <a:off x="665857" y="6063832"/>
            <a:ext cx="5326856" cy="5199289"/>
          </a:xfrm>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93185B48-0478-4058-82C3-9F9533A7ABCF}" type="slidenum">
              <a:rPr lang="en-US" smtClean="0"/>
              <a:t>17</a:t>
            </a:fld>
            <a:endParaRPr lang="en-US" dirty="0"/>
          </a:p>
        </p:txBody>
      </p:sp>
      <p:sp>
        <p:nvSpPr>
          <p:cNvPr id="5" name="Content Placeholder 2"/>
          <p:cNvSpPr txBox="1">
            <a:spLocks/>
          </p:cNvSpPr>
          <p:nvPr/>
        </p:nvSpPr>
        <p:spPr>
          <a:xfrm>
            <a:off x="759879" y="5680706"/>
            <a:ext cx="5232834" cy="6298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a:t>
            </a:r>
            <a:r>
              <a:rPr lang="en-US" sz="1600" b="1" dirty="0"/>
              <a:t>complex system</a:t>
            </a:r>
            <a:r>
              <a:rPr lang="en-US" sz="1600" dirty="0"/>
              <a:t> is a </a:t>
            </a:r>
            <a:r>
              <a:rPr lang="en-US" sz="1600" dirty="0">
                <a:hlinkClick r:id="rId3" tooltip="System"/>
              </a:rPr>
              <a:t>system</a:t>
            </a:r>
            <a:r>
              <a:rPr lang="en-US" sz="1600" dirty="0"/>
              <a:t> composed of interconnected parts that as a whole exhibit one or more properties (behavior among the possible properties) not obvious from the properties of the individual parts. </a:t>
            </a:r>
          </a:p>
          <a:p>
            <a:r>
              <a:rPr lang="en-US" sz="1600" dirty="0"/>
              <a:t>A system’s </a:t>
            </a:r>
            <a:r>
              <a:rPr lang="en-US" sz="1600" dirty="0">
                <a:hlinkClick r:id="rId3" tooltip="Complexity"/>
              </a:rPr>
              <a:t>complexity</a:t>
            </a:r>
            <a:r>
              <a:rPr lang="en-US" sz="1600" dirty="0"/>
              <a:t> may be of one of two forms: </a:t>
            </a:r>
            <a:r>
              <a:rPr lang="en-US" sz="1600" dirty="0">
                <a:hlinkClick r:id="rId3" tooltip="Complexity"/>
              </a:rPr>
              <a:t>disorganized complexity and organized complexity</a:t>
            </a:r>
            <a:r>
              <a:rPr lang="en-US" sz="1600" dirty="0"/>
              <a:t>.</a:t>
            </a:r>
            <a:r>
              <a:rPr lang="en-US" sz="1600" baseline="30000" dirty="0">
                <a:hlinkClick r:id="rId3"/>
              </a:rPr>
              <a:t>[2]</a:t>
            </a:r>
            <a:r>
              <a:rPr lang="en-US" sz="1600" dirty="0"/>
              <a:t> In essence, disorganized complexity is a matter of a very large number of parts, and organized complexity is a matter of the subject system (quite possibly with only a limited number of parts) exhibiting </a:t>
            </a:r>
            <a:r>
              <a:rPr lang="en-US" sz="1600" dirty="0">
                <a:hlinkClick r:id="rId3" tooltip="Emergence"/>
              </a:rPr>
              <a:t>emergent</a:t>
            </a:r>
            <a:r>
              <a:rPr lang="en-US" sz="1600" dirty="0"/>
              <a:t> properties.</a:t>
            </a:r>
          </a:p>
          <a:p>
            <a:pPr>
              <a:buFont typeface="Arial" panose="020B0604020202020204" pitchFamily="34" charset="0"/>
              <a:buNone/>
            </a:pPr>
            <a:endParaRPr lang="en-US" sz="1600" dirty="0"/>
          </a:p>
        </p:txBody>
      </p:sp>
    </p:spTree>
    <p:extLst>
      <p:ext uri="{BB962C8B-B14F-4D97-AF65-F5344CB8AC3E}">
        <p14:creationId xmlns:p14="http://schemas.microsoft.com/office/powerpoint/2010/main" val="295825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155700"/>
            <a:ext cx="7699375" cy="4332288"/>
          </a:xfrm>
        </p:spPr>
      </p:sp>
      <p:sp>
        <p:nvSpPr>
          <p:cNvPr id="3" name="Notes Placeholder 2"/>
          <p:cNvSpPr>
            <a:spLocks noGrp="1"/>
          </p:cNvSpPr>
          <p:nvPr>
            <p:ph type="body" idx="1"/>
          </p:nvPr>
        </p:nvSpPr>
        <p:spPr>
          <a:xfrm>
            <a:off x="665857" y="6063832"/>
            <a:ext cx="5326856" cy="5199289"/>
          </a:xfrm>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93185B48-0478-4058-82C3-9F9533A7ABCF}" type="slidenum">
              <a:rPr lang="en-US" smtClean="0"/>
              <a:t>18</a:t>
            </a:fld>
            <a:endParaRPr lang="en-US" dirty="0"/>
          </a:p>
        </p:txBody>
      </p:sp>
      <p:sp>
        <p:nvSpPr>
          <p:cNvPr id="5" name="Content Placeholder 2"/>
          <p:cNvSpPr txBox="1">
            <a:spLocks/>
          </p:cNvSpPr>
          <p:nvPr/>
        </p:nvSpPr>
        <p:spPr>
          <a:xfrm>
            <a:off x="759879" y="5680706"/>
            <a:ext cx="5232834" cy="6298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a:t>
            </a:r>
            <a:r>
              <a:rPr lang="en-US" sz="1600" b="1" dirty="0"/>
              <a:t>complex system</a:t>
            </a:r>
            <a:r>
              <a:rPr lang="en-US" sz="1600" dirty="0"/>
              <a:t> is a </a:t>
            </a:r>
            <a:r>
              <a:rPr lang="en-US" sz="1600" dirty="0">
                <a:hlinkClick r:id="rId3" tooltip="System"/>
              </a:rPr>
              <a:t>system</a:t>
            </a:r>
            <a:r>
              <a:rPr lang="en-US" sz="1600" dirty="0"/>
              <a:t> composed of interconnected parts that as a whole exhibit one or more properties (behavior among the possible properties) not obvious from the properties of the individual parts. </a:t>
            </a:r>
          </a:p>
          <a:p>
            <a:r>
              <a:rPr lang="en-US" sz="1600" dirty="0"/>
              <a:t>A system’s </a:t>
            </a:r>
            <a:r>
              <a:rPr lang="en-US" sz="1600" dirty="0">
                <a:hlinkClick r:id="rId3" tooltip="Complexity"/>
              </a:rPr>
              <a:t>complexity</a:t>
            </a:r>
            <a:r>
              <a:rPr lang="en-US" sz="1600" dirty="0"/>
              <a:t> may be of one of two forms: </a:t>
            </a:r>
            <a:r>
              <a:rPr lang="en-US" sz="1600" dirty="0">
                <a:hlinkClick r:id="rId3" tooltip="Complexity"/>
              </a:rPr>
              <a:t>disorganized complexity and organized complexity</a:t>
            </a:r>
            <a:r>
              <a:rPr lang="en-US" sz="1600" dirty="0"/>
              <a:t>.</a:t>
            </a:r>
            <a:r>
              <a:rPr lang="en-US" sz="1600" baseline="30000" dirty="0">
                <a:hlinkClick r:id="rId3"/>
              </a:rPr>
              <a:t>[2]</a:t>
            </a:r>
            <a:r>
              <a:rPr lang="en-US" sz="1600" dirty="0"/>
              <a:t> In essence, disorganized complexity is a matter of a very large number of parts, and organized complexity is a matter of the subject system (quite possibly with only a limited number of parts) exhibiting </a:t>
            </a:r>
            <a:r>
              <a:rPr lang="en-US" sz="1600" dirty="0">
                <a:hlinkClick r:id="rId3" tooltip="Emergence"/>
              </a:rPr>
              <a:t>emergent</a:t>
            </a:r>
            <a:r>
              <a:rPr lang="en-US" sz="1600" dirty="0"/>
              <a:t> properties.</a:t>
            </a:r>
          </a:p>
          <a:p>
            <a:pPr>
              <a:buFont typeface="Arial" panose="020B0604020202020204" pitchFamily="34" charset="0"/>
              <a:buNone/>
            </a:pPr>
            <a:endParaRPr lang="en-US" sz="1600" dirty="0"/>
          </a:p>
        </p:txBody>
      </p:sp>
    </p:spTree>
    <p:extLst>
      <p:ext uri="{BB962C8B-B14F-4D97-AF65-F5344CB8AC3E}">
        <p14:creationId xmlns:p14="http://schemas.microsoft.com/office/powerpoint/2010/main" val="295825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155700"/>
            <a:ext cx="7699375" cy="4332288"/>
          </a:xfrm>
        </p:spPr>
      </p:sp>
      <p:sp>
        <p:nvSpPr>
          <p:cNvPr id="3" name="Notes Placeholder 2"/>
          <p:cNvSpPr>
            <a:spLocks noGrp="1"/>
          </p:cNvSpPr>
          <p:nvPr>
            <p:ph type="body" idx="1"/>
          </p:nvPr>
        </p:nvSpPr>
        <p:spPr>
          <a:xfrm>
            <a:off x="665857" y="6063832"/>
            <a:ext cx="5326856" cy="5199289"/>
          </a:xfrm>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93185B48-0478-4058-82C3-9F9533A7ABCF}" type="slidenum">
              <a:rPr lang="en-US" smtClean="0"/>
              <a:t>19</a:t>
            </a:fld>
            <a:endParaRPr lang="en-US" dirty="0"/>
          </a:p>
        </p:txBody>
      </p:sp>
      <p:sp>
        <p:nvSpPr>
          <p:cNvPr id="5" name="Content Placeholder 2"/>
          <p:cNvSpPr txBox="1">
            <a:spLocks/>
          </p:cNvSpPr>
          <p:nvPr/>
        </p:nvSpPr>
        <p:spPr>
          <a:xfrm>
            <a:off x="759879" y="5680706"/>
            <a:ext cx="5232834" cy="6298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a:t>
            </a:r>
            <a:r>
              <a:rPr lang="en-US" sz="1600" b="1" dirty="0"/>
              <a:t>complex system</a:t>
            </a:r>
            <a:r>
              <a:rPr lang="en-US" sz="1600" dirty="0"/>
              <a:t> is a </a:t>
            </a:r>
            <a:r>
              <a:rPr lang="en-US" sz="1600" dirty="0">
                <a:hlinkClick r:id="rId3" tooltip="System"/>
              </a:rPr>
              <a:t>system</a:t>
            </a:r>
            <a:r>
              <a:rPr lang="en-US" sz="1600" dirty="0"/>
              <a:t> composed of interconnected parts that as a whole exhibit one or more properties (behavior among the possible properties) not obvious from the properties of the individual parts. </a:t>
            </a:r>
          </a:p>
          <a:p>
            <a:r>
              <a:rPr lang="en-US" sz="1600" dirty="0"/>
              <a:t>A system’s </a:t>
            </a:r>
            <a:r>
              <a:rPr lang="en-US" sz="1600" dirty="0">
                <a:hlinkClick r:id="rId3" tooltip="Complexity"/>
              </a:rPr>
              <a:t>complexity</a:t>
            </a:r>
            <a:r>
              <a:rPr lang="en-US" sz="1600" dirty="0"/>
              <a:t> may be of one of two forms: </a:t>
            </a:r>
            <a:r>
              <a:rPr lang="en-US" sz="1600" dirty="0">
                <a:hlinkClick r:id="rId3" tooltip="Complexity"/>
              </a:rPr>
              <a:t>disorganized complexity and organized complexity</a:t>
            </a:r>
            <a:r>
              <a:rPr lang="en-US" sz="1600" dirty="0"/>
              <a:t>.</a:t>
            </a:r>
            <a:r>
              <a:rPr lang="en-US" sz="1600" baseline="30000" dirty="0">
                <a:hlinkClick r:id="rId3"/>
              </a:rPr>
              <a:t>[2]</a:t>
            </a:r>
            <a:r>
              <a:rPr lang="en-US" sz="1600" dirty="0"/>
              <a:t> In essence, disorganized complexity is a matter of a very large number of parts, and organized complexity is a matter of the subject system (quite possibly with only a limited number of parts) exhibiting </a:t>
            </a:r>
            <a:r>
              <a:rPr lang="en-US" sz="1600" dirty="0">
                <a:hlinkClick r:id="rId3" tooltip="Emergence"/>
              </a:rPr>
              <a:t>emergent</a:t>
            </a:r>
            <a:r>
              <a:rPr lang="en-US" sz="1600" dirty="0"/>
              <a:t> properties.</a:t>
            </a:r>
          </a:p>
          <a:p>
            <a:pPr>
              <a:buFont typeface="Arial" panose="020B0604020202020204" pitchFamily="34" charset="0"/>
              <a:buNone/>
            </a:pPr>
            <a:endParaRPr lang="en-US" sz="1600" dirty="0"/>
          </a:p>
        </p:txBody>
      </p:sp>
    </p:spTree>
    <p:extLst>
      <p:ext uri="{BB962C8B-B14F-4D97-AF65-F5344CB8AC3E}">
        <p14:creationId xmlns:p14="http://schemas.microsoft.com/office/powerpoint/2010/main" val="2958256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155700"/>
            <a:ext cx="7699375" cy="4332288"/>
          </a:xfrm>
        </p:spPr>
      </p:sp>
      <p:sp>
        <p:nvSpPr>
          <p:cNvPr id="3" name="Notes Placeholder 2"/>
          <p:cNvSpPr>
            <a:spLocks noGrp="1"/>
          </p:cNvSpPr>
          <p:nvPr>
            <p:ph type="body" idx="1"/>
          </p:nvPr>
        </p:nvSpPr>
        <p:spPr>
          <a:xfrm>
            <a:off x="665857" y="6063832"/>
            <a:ext cx="5326856" cy="5199289"/>
          </a:xfrm>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93185B48-0478-4058-82C3-9F9533A7ABCF}" type="slidenum">
              <a:rPr lang="en-US" smtClean="0"/>
              <a:t>20</a:t>
            </a:fld>
            <a:endParaRPr lang="en-US" dirty="0"/>
          </a:p>
        </p:txBody>
      </p:sp>
      <p:sp>
        <p:nvSpPr>
          <p:cNvPr id="5" name="Content Placeholder 2"/>
          <p:cNvSpPr txBox="1">
            <a:spLocks/>
          </p:cNvSpPr>
          <p:nvPr/>
        </p:nvSpPr>
        <p:spPr>
          <a:xfrm>
            <a:off x="759879" y="5680706"/>
            <a:ext cx="5232834" cy="6298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a:t>
            </a:r>
            <a:r>
              <a:rPr lang="en-US" sz="1600" b="1" dirty="0"/>
              <a:t>complex system</a:t>
            </a:r>
            <a:r>
              <a:rPr lang="en-US" sz="1600" dirty="0"/>
              <a:t> is a </a:t>
            </a:r>
            <a:r>
              <a:rPr lang="en-US" sz="1600" dirty="0">
                <a:hlinkClick r:id="rId3" tooltip="System"/>
              </a:rPr>
              <a:t>system</a:t>
            </a:r>
            <a:r>
              <a:rPr lang="en-US" sz="1600" dirty="0"/>
              <a:t> composed of interconnected parts that as a whole exhibit one or more properties (behavior among the possible properties) not obvious from the properties of the individual parts. </a:t>
            </a:r>
          </a:p>
          <a:p>
            <a:r>
              <a:rPr lang="en-US" sz="1600" dirty="0"/>
              <a:t>A system’s </a:t>
            </a:r>
            <a:r>
              <a:rPr lang="en-US" sz="1600" dirty="0">
                <a:hlinkClick r:id="rId3" tooltip="Complexity"/>
              </a:rPr>
              <a:t>complexity</a:t>
            </a:r>
            <a:r>
              <a:rPr lang="en-US" sz="1600" dirty="0"/>
              <a:t> may be of one of two forms: </a:t>
            </a:r>
            <a:r>
              <a:rPr lang="en-US" sz="1600" dirty="0">
                <a:hlinkClick r:id="rId3" tooltip="Complexity"/>
              </a:rPr>
              <a:t>disorganized complexity and organized complexity</a:t>
            </a:r>
            <a:r>
              <a:rPr lang="en-US" sz="1600" dirty="0"/>
              <a:t>.</a:t>
            </a:r>
            <a:r>
              <a:rPr lang="en-US" sz="1600" baseline="30000" dirty="0">
                <a:hlinkClick r:id="rId3"/>
              </a:rPr>
              <a:t>[2]</a:t>
            </a:r>
            <a:r>
              <a:rPr lang="en-US" sz="1600" dirty="0"/>
              <a:t> In essence, disorganized complexity is a matter of a very large number of parts, and organized complexity is a matter of the subject system (quite possibly with only a limited number of parts) exhibiting </a:t>
            </a:r>
            <a:r>
              <a:rPr lang="en-US" sz="1600" dirty="0">
                <a:hlinkClick r:id="rId3" tooltip="Emergence"/>
              </a:rPr>
              <a:t>emergent</a:t>
            </a:r>
            <a:r>
              <a:rPr lang="en-US" sz="1600" dirty="0"/>
              <a:t> properties.</a:t>
            </a:r>
          </a:p>
          <a:p>
            <a:pPr>
              <a:buFont typeface="Arial" panose="020B0604020202020204" pitchFamily="34" charset="0"/>
              <a:buNone/>
            </a:pPr>
            <a:endParaRPr lang="en-US" sz="1600" dirty="0"/>
          </a:p>
        </p:txBody>
      </p:sp>
    </p:spTree>
    <p:extLst>
      <p:ext uri="{BB962C8B-B14F-4D97-AF65-F5344CB8AC3E}">
        <p14:creationId xmlns:p14="http://schemas.microsoft.com/office/powerpoint/2010/main" val="295825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Farrokh R</a:t>
            </a:r>
          </a:p>
        </p:txBody>
      </p:sp>
      <p:sp>
        <p:nvSpPr>
          <p:cNvPr id="4" name="Slide Number Placeholder 3"/>
          <p:cNvSpPr>
            <a:spLocks noGrp="1"/>
          </p:cNvSpPr>
          <p:nvPr>
            <p:ph type="sldNum" sz="quarter" idx="5"/>
          </p:nvPr>
        </p:nvSpPr>
        <p:spPr/>
        <p:txBody>
          <a:bodyPr/>
          <a:lstStyle/>
          <a:p>
            <a:fld id="{5CC9015A-9DAC-4DBB-96D7-CC92450B04DD}" type="slidenum">
              <a:rPr lang="en-US" smtClean="0"/>
              <a:pPr/>
              <a:t>21</a:t>
            </a:fld>
            <a:endParaRPr lang="en-US" dirty="0"/>
          </a:p>
        </p:txBody>
      </p:sp>
    </p:spTree>
    <p:extLst>
      <p:ext uri="{BB962C8B-B14F-4D97-AF65-F5344CB8AC3E}">
        <p14:creationId xmlns:p14="http://schemas.microsoft.com/office/powerpoint/2010/main" val="3396316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155700"/>
            <a:ext cx="7699375" cy="4332288"/>
          </a:xfrm>
        </p:spPr>
      </p:sp>
      <p:sp>
        <p:nvSpPr>
          <p:cNvPr id="3" name="Notes Placeholder 2"/>
          <p:cNvSpPr>
            <a:spLocks noGrp="1"/>
          </p:cNvSpPr>
          <p:nvPr>
            <p:ph type="body" idx="1"/>
          </p:nvPr>
        </p:nvSpPr>
        <p:spPr>
          <a:xfrm>
            <a:off x="665857" y="6063832"/>
            <a:ext cx="5326856" cy="5199289"/>
          </a:xfrm>
        </p:spPr>
        <p:txBody>
          <a:bodyPr/>
          <a:lstStyle/>
          <a:p>
            <a:pPr lvl="1"/>
            <a:r>
              <a:rPr lang="en-US" baseline="0" dirty="0"/>
              <a:t>Farrokh R.  Hand off to Zenhar.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85B48-0478-4058-82C3-9F9533A7AB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ontent Placeholder 2"/>
          <p:cNvSpPr txBox="1">
            <a:spLocks/>
          </p:cNvSpPr>
          <p:nvPr/>
        </p:nvSpPr>
        <p:spPr>
          <a:xfrm>
            <a:off x="759879" y="5680706"/>
            <a:ext cx="5232834" cy="6298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a:t>
            </a:r>
            <a:r>
              <a:rPr kumimoji="0" lang="en-US" sz="1600" b="1" i="0" u="none" strike="noStrike" kern="1200" cap="none" spc="0" normalizeH="0" baseline="0" noProof="0" dirty="0">
                <a:ln>
                  <a:noFill/>
                </a:ln>
                <a:solidFill>
                  <a:prstClr val="black"/>
                </a:solidFill>
                <a:effectLst/>
                <a:uLnTx/>
                <a:uFillTx/>
                <a:latin typeface="Calibri"/>
                <a:ea typeface="+mn-ea"/>
                <a:cs typeface="+mn-cs"/>
              </a:rPr>
              <a:t>complex system</a:t>
            </a:r>
            <a:r>
              <a:rPr kumimoji="0" lang="en-US" sz="1600" b="0" i="0" u="none" strike="noStrike" kern="1200" cap="none" spc="0" normalizeH="0" baseline="0" noProof="0" dirty="0">
                <a:ln>
                  <a:noFill/>
                </a:ln>
                <a:solidFill>
                  <a:prstClr val="black"/>
                </a:solidFill>
                <a:effectLst/>
                <a:uLnTx/>
                <a:uFillTx/>
                <a:latin typeface="Calibri"/>
                <a:ea typeface="+mn-ea"/>
                <a:cs typeface="+mn-cs"/>
              </a:rPr>
              <a:t> is a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tooltip="System"/>
              </a:rPr>
              <a:t>system</a:t>
            </a:r>
            <a:r>
              <a:rPr kumimoji="0" lang="en-US" sz="1600" b="0" i="0" u="none" strike="noStrike" kern="1200" cap="none" spc="0" normalizeH="0" baseline="0" noProof="0" dirty="0">
                <a:ln>
                  <a:noFill/>
                </a:ln>
                <a:solidFill>
                  <a:prstClr val="black"/>
                </a:solidFill>
                <a:effectLst/>
                <a:uLnTx/>
                <a:uFillTx/>
                <a:latin typeface="Calibri"/>
                <a:ea typeface="+mn-ea"/>
                <a:cs typeface="+mn-cs"/>
              </a:rPr>
              <a:t> composed of interconnected parts that as a whole exhibit one or more properties (behavior among the possible properties) not obvious from the properties of the individual parts.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system’s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tooltip="Complexity"/>
              </a:rPr>
              <a:t>complexity</a:t>
            </a:r>
            <a:r>
              <a:rPr kumimoji="0" lang="en-US" sz="1600" b="0" i="0" u="none" strike="noStrike" kern="1200" cap="none" spc="0" normalizeH="0" baseline="0" noProof="0" dirty="0">
                <a:ln>
                  <a:noFill/>
                </a:ln>
                <a:solidFill>
                  <a:prstClr val="black"/>
                </a:solidFill>
                <a:effectLst/>
                <a:uLnTx/>
                <a:uFillTx/>
                <a:latin typeface="Calibri"/>
                <a:ea typeface="+mn-ea"/>
                <a:cs typeface="+mn-cs"/>
              </a:rPr>
              <a:t> may be of one of two forms: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tooltip="Complexity"/>
              </a:rPr>
              <a:t>disorganized complexity and organized complexity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30000" noProof="0" dirty="0">
                <a:ln>
                  <a:noFill/>
                </a:ln>
                <a:solidFill>
                  <a:prstClr val="black"/>
                </a:solidFill>
                <a:effectLst/>
                <a:uLnTx/>
                <a:uFillTx/>
                <a:latin typeface="Calibri"/>
                <a:ea typeface="+mn-ea"/>
                <a:cs typeface="+mn-cs"/>
                <a:hlinkClick r:id="rId3"/>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 In essence, disorganized complexity is a matter of a very large number of parts, and organized complexity is a matter of the subject system (quite possibly with only a limited number of parts) exhibiting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tooltip="Emergence"/>
              </a:rPr>
              <a:t>emergent</a:t>
            </a:r>
            <a:r>
              <a:rPr kumimoji="0" lang="en-US" sz="1600" b="0" i="0" u="none" strike="noStrike" kern="1200" cap="none" spc="0" normalizeH="0" baseline="0" noProof="0" dirty="0">
                <a:ln>
                  <a:noFill/>
                </a:ln>
                <a:solidFill>
                  <a:prstClr val="black"/>
                </a:solidFill>
                <a:effectLst/>
                <a:uLnTx/>
                <a:uFillTx/>
                <a:latin typeface="Calibri"/>
                <a:ea typeface="+mn-ea"/>
                <a:cs typeface="+mn-cs"/>
              </a:rPr>
              <a:t> properties.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825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Farrokh R</a:t>
            </a:r>
          </a:p>
          <a:p>
            <a:endParaRPr lang="en-US" dirty="0"/>
          </a:p>
          <a:p>
            <a:r>
              <a:rPr lang="en-US" dirty="0"/>
              <a:t>Farrokh R to Farrokh M</a:t>
            </a:r>
          </a:p>
        </p:txBody>
      </p:sp>
      <p:sp>
        <p:nvSpPr>
          <p:cNvPr id="4" name="Slide Number Placeholder 3"/>
          <p:cNvSpPr>
            <a:spLocks noGrp="1"/>
          </p:cNvSpPr>
          <p:nvPr>
            <p:ph type="sldNum" sz="quarter" idx="5"/>
          </p:nvPr>
        </p:nvSpPr>
        <p:spPr/>
        <p:txBody>
          <a:bodyPr/>
          <a:lstStyle/>
          <a:p>
            <a:fld id="{5CC9015A-9DAC-4DBB-96D7-CC92450B04DD}" type="slidenum">
              <a:rPr lang="en-US" smtClean="0"/>
              <a:pPr/>
              <a:t>2</a:t>
            </a:fld>
            <a:endParaRPr lang="en-US" dirty="0"/>
          </a:p>
        </p:txBody>
      </p:sp>
    </p:spTree>
    <p:extLst>
      <p:ext uri="{BB962C8B-B14F-4D97-AF65-F5344CB8AC3E}">
        <p14:creationId xmlns:p14="http://schemas.microsoft.com/office/powerpoint/2010/main" val="2436082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200" dirty="0"/>
              <a:t>In chat box please list your questions for clarification to panelists.  Name of panelist and question.</a:t>
            </a:r>
          </a:p>
          <a:p>
            <a:pPr marL="514350" indent="-514350">
              <a:buFont typeface="+mj-lt"/>
              <a:buAutoNum type="arabicPeriod"/>
            </a:pPr>
            <a:r>
              <a:rPr lang="en-US" sz="1200" dirty="0"/>
              <a:t>Will open it up to questions via Zoom.</a:t>
            </a:r>
          </a:p>
          <a:p>
            <a:endParaRPr lang="en-US" dirty="0"/>
          </a:p>
          <a:p>
            <a:r>
              <a:rPr lang="en-US" dirty="0"/>
              <a:t>Vehzan to Farrokh M</a:t>
            </a:r>
          </a:p>
        </p:txBody>
      </p:sp>
      <p:sp>
        <p:nvSpPr>
          <p:cNvPr id="4" name="Slide Number Placeholder 3"/>
          <p:cNvSpPr>
            <a:spLocks noGrp="1"/>
          </p:cNvSpPr>
          <p:nvPr>
            <p:ph type="sldNum" sz="quarter" idx="5"/>
          </p:nvPr>
        </p:nvSpPr>
        <p:spPr/>
        <p:txBody>
          <a:bodyPr/>
          <a:lstStyle/>
          <a:p>
            <a:fld id="{5CC9015A-9DAC-4DBB-96D7-CC92450B04DD}" type="slidenum">
              <a:rPr lang="en-US" smtClean="0"/>
              <a:pPr/>
              <a:t>23</a:t>
            </a:fld>
            <a:endParaRPr lang="en-US" dirty="0"/>
          </a:p>
        </p:txBody>
      </p:sp>
    </p:spTree>
    <p:extLst>
      <p:ext uri="{BB962C8B-B14F-4D97-AF65-F5344CB8AC3E}">
        <p14:creationId xmlns:p14="http://schemas.microsoft.com/office/powerpoint/2010/main" val="2693653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Farrokh M</a:t>
            </a:r>
          </a:p>
          <a:p>
            <a:endParaRPr lang="en-US" dirty="0"/>
          </a:p>
          <a:p>
            <a:r>
              <a:rPr lang="en-US" dirty="0"/>
              <a:t>Karishma – Keep track of chat</a:t>
            </a:r>
          </a:p>
        </p:txBody>
      </p:sp>
      <p:sp>
        <p:nvSpPr>
          <p:cNvPr id="4" name="Slide Number Placeholder 3"/>
          <p:cNvSpPr>
            <a:spLocks noGrp="1"/>
          </p:cNvSpPr>
          <p:nvPr>
            <p:ph type="sldNum" sz="quarter" idx="5"/>
          </p:nvPr>
        </p:nvSpPr>
        <p:spPr/>
        <p:txBody>
          <a:bodyPr/>
          <a:lstStyle/>
          <a:p>
            <a:fld id="{5CC9015A-9DAC-4DBB-96D7-CC92450B04DD}" type="slidenum">
              <a:rPr lang="en-US" smtClean="0"/>
              <a:pPr/>
              <a:t>24</a:t>
            </a:fld>
            <a:endParaRPr lang="en-US" dirty="0"/>
          </a:p>
        </p:txBody>
      </p:sp>
    </p:spTree>
    <p:extLst>
      <p:ext uri="{BB962C8B-B14F-4D97-AF65-F5344CB8AC3E}">
        <p14:creationId xmlns:p14="http://schemas.microsoft.com/office/powerpoint/2010/main" val="419445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668974" y="11916571"/>
            <a:ext cx="2806180" cy="6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01" tIns="46151" rIns="92301" bIns="46151"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A340C0D-8210-4352-8F72-92E83C00643B}" type="slidenum">
              <a:rPr lang="en-US" altLang="en-US" sz="1300">
                <a:latin typeface="Times New Roman" pitchFamily="18" charset="0"/>
              </a:rPr>
              <a:pPr algn="r" eaLnBrk="1" hangingPunct="1"/>
              <a:t>25</a:t>
            </a:fld>
            <a:endParaRPr lang="en-US" altLang="en-US" sz="1300" dirty="0">
              <a:latin typeface="Times New Roman" pitchFamily="18" charset="0"/>
            </a:endParaRPr>
          </a:p>
        </p:txBody>
      </p:sp>
      <p:sp>
        <p:nvSpPr>
          <p:cNvPr id="37891" name="Rectangle 2"/>
          <p:cNvSpPr>
            <a:spLocks noGrp="1" noRot="1" noChangeAspect="1" noChangeArrowheads="1" noTextEdit="1"/>
          </p:cNvSpPr>
          <p:nvPr>
            <p:ph type="sldImg"/>
          </p:nvPr>
        </p:nvSpPr>
        <p:spPr>
          <a:xfrm>
            <a:off x="-492125" y="908050"/>
            <a:ext cx="8086725" cy="4549775"/>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r>
              <a:rPr lang="en-US" altLang="en-US" baseline="0" dirty="0"/>
              <a:t>Farrokh M to invite each person</a:t>
            </a:r>
          </a:p>
          <a:p>
            <a:pPr eaLnBrk="1" hangingPunct="1"/>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Fix Neville email. </a:t>
            </a:r>
            <a:r>
              <a:rPr lang="en-US" sz="1200" dirty="0">
                <a:latin typeface="Calibri" panose="020F0502020204030204" pitchFamily="34" charset="0"/>
                <a:hlinkClick r:id="rId3"/>
              </a:rPr>
              <a:t>nshroff@shroff.com</a:t>
            </a:r>
            <a:r>
              <a:rPr lang="en-US" sz="1200" dirty="0">
                <a:latin typeface="Calibri" panose="020F0502020204030204" pitchFamily="34" charset="0"/>
              </a:rPr>
              <a:t>.hk</a:t>
            </a:r>
          </a:p>
          <a:p>
            <a:pPr eaLnBrk="1" hangingPunct="1"/>
            <a:endParaRPr lang="en-US" altLang="en-US" baseline="0" dirty="0"/>
          </a:p>
        </p:txBody>
      </p:sp>
    </p:spTree>
    <p:extLst>
      <p:ext uri="{BB962C8B-B14F-4D97-AF65-F5344CB8AC3E}">
        <p14:creationId xmlns:p14="http://schemas.microsoft.com/office/powerpoint/2010/main" val="80673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Farrokh M</a:t>
            </a:r>
          </a:p>
        </p:txBody>
      </p:sp>
      <p:sp>
        <p:nvSpPr>
          <p:cNvPr id="4" name="Slide Number Placeholder 3"/>
          <p:cNvSpPr>
            <a:spLocks noGrp="1"/>
          </p:cNvSpPr>
          <p:nvPr>
            <p:ph type="sldNum" sz="quarter" idx="5"/>
          </p:nvPr>
        </p:nvSpPr>
        <p:spPr/>
        <p:txBody>
          <a:bodyPr/>
          <a:lstStyle/>
          <a:p>
            <a:fld id="{5CC9015A-9DAC-4DBB-96D7-CC92450B04DD}" type="slidenum">
              <a:rPr lang="en-US" smtClean="0"/>
              <a:pPr/>
              <a:t>3</a:t>
            </a:fld>
            <a:endParaRPr lang="en-US" dirty="0"/>
          </a:p>
        </p:txBody>
      </p:sp>
    </p:spTree>
    <p:extLst>
      <p:ext uri="{BB962C8B-B14F-4D97-AF65-F5344CB8AC3E}">
        <p14:creationId xmlns:p14="http://schemas.microsoft.com/office/powerpoint/2010/main" val="219940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Farrokh M</a:t>
            </a:r>
          </a:p>
          <a:p>
            <a:endParaRPr lang="en-US" dirty="0"/>
          </a:p>
          <a:p>
            <a:r>
              <a:rPr lang="en-US" dirty="0"/>
              <a:t>Farrokh M to Farrokh R</a:t>
            </a:r>
          </a:p>
        </p:txBody>
      </p:sp>
      <p:sp>
        <p:nvSpPr>
          <p:cNvPr id="4" name="Slide Number Placeholder 3"/>
          <p:cNvSpPr>
            <a:spLocks noGrp="1"/>
          </p:cNvSpPr>
          <p:nvPr>
            <p:ph type="sldNum" sz="quarter" idx="5"/>
          </p:nvPr>
        </p:nvSpPr>
        <p:spPr/>
        <p:txBody>
          <a:bodyPr/>
          <a:lstStyle/>
          <a:p>
            <a:fld id="{5CC9015A-9DAC-4DBB-96D7-CC92450B04DD}" type="slidenum">
              <a:rPr lang="en-US" smtClean="0"/>
              <a:pPr/>
              <a:t>4</a:t>
            </a:fld>
            <a:endParaRPr lang="en-US" dirty="0"/>
          </a:p>
        </p:txBody>
      </p:sp>
    </p:spTree>
    <p:extLst>
      <p:ext uri="{BB962C8B-B14F-4D97-AF65-F5344CB8AC3E}">
        <p14:creationId xmlns:p14="http://schemas.microsoft.com/office/powerpoint/2010/main" val="223844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Farrokh R.</a:t>
            </a:r>
          </a:p>
        </p:txBody>
      </p:sp>
      <p:sp>
        <p:nvSpPr>
          <p:cNvPr id="4" name="Slide Number Placeholder 3"/>
          <p:cNvSpPr>
            <a:spLocks noGrp="1"/>
          </p:cNvSpPr>
          <p:nvPr>
            <p:ph type="sldNum" sz="quarter" idx="5"/>
          </p:nvPr>
        </p:nvSpPr>
        <p:spPr/>
        <p:txBody>
          <a:bodyPr/>
          <a:lstStyle/>
          <a:p>
            <a:fld id="{5CC9015A-9DAC-4DBB-96D7-CC92450B04DD}" type="slidenum">
              <a:rPr lang="en-US" smtClean="0"/>
              <a:pPr/>
              <a:t>5</a:t>
            </a:fld>
            <a:endParaRPr lang="en-US" dirty="0"/>
          </a:p>
        </p:txBody>
      </p:sp>
    </p:spTree>
    <p:extLst>
      <p:ext uri="{BB962C8B-B14F-4D97-AF65-F5344CB8AC3E}">
        <p14:creationId xmlns:p14="http://schemas.microsoft.com/office/powerpoint/2010/main" val="230983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155700"/>
            <a:ext cx="7699375" cy="4332288"/>
          </a:xfrm>
        </p:spPr>
      </p:sp>
      <p:sp>
        <p:nvSpPr>
          <p:cNvPr id="3" name="Notes Placeholder 2"/>
          <p:cNvSpPr>
            <a:spLocks noGrp="1"/>
          </p:cNvSpPr>
          <p:nvPr>
            <p:ph type="body" idx="1"/>
          </p:nvPr>
        </p:nvSpPr>
        <p:spPr>
          <a:xfrm>
            <a:off x="665857" y="6063832"/>
            <a:ext cx="5326856" cy="5199289"/>
          </a:xfrm>
        </p:spPr>
        <p:txBody>
          <a:bodyPr/>
          <a:lstStyle/>
          <a:p>
            <a:pPr lvl="1"/>
            <a:r>
              <a:rPr lang="en-US" baseline="0" dirty="0"/>
              <a:t>Neville</a:t>
            </a:r>
          </a:p>
          <a:p>
            <a:pPr lvl="1"/>
            <a:endParaRPr lang="en-US" baseline="0" dirty="0"/>
          </a:p>
          <a:p>
            <a:pPr lvl="1"/>
            <a:r>
              <a:rPr lang="en-US" baseline="0" dirty="0"/>
              <a:t>Neville to Farrokh M</a:t>
            </a:r>
          </a:p>
        </p:txBody>
      </p:sp>
      <p:sp>
        <p:nvSpPr>
          <p:cNvPr id="4" name="Slide Number Placeholder 3"/>
          <p:cNvSpPr>
            <a:spLocks noGrp="1"/>
          </p:cNvSpPr>
          <p:nvPr>
            <p:ph type="sldNum" sz="quarter" idx="10"/>
          </p:nvPr>
        </p:nvSpPr>
        <p:spPr/>
        <p:txBody>
          <a:bodyPr/>
          <a:lstStyle/>
          <a:p>
            <a:fld id="{93185B48-0478-4058-82C3-9F9533A7ABCF}" type="slidenum">
              <a:rPr lang="en-US" smtClean="0"/>
              <a:t>6</a:t>
            </a:fld>
            <a:endParaRPr lang="en-US" dirty="0"/>
          </a:p>
        </p:txBody>
      </p:sp>
      <p:sp>
        <p:nvSpPr>
          <p:cNvPr id="5" name="Content Placeholder 2"/>
          <p:cNvSpPr txBox="1"/>
          <p:nvPr/>
        </p:nvSpPr>
        <p:spPr>
          <a:xfrm>
            <a:off x="759879" y="5680706"/>
            <a:ext cx="5232834" cy="6298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a:t>
            </a:r>
            <a:r>
              <a:rPr lang="en-US" sz="1600" b="1" dirty="0"/>
              <a:t>complex system</a:t>
            </a:r>
            <a:r>
              <a:rPr lang="en-US" sz="1600" dirty="0"/>
              <a:t> is a </a:t>
            </a:r>
            <a:r>
              <a:rPr lang="en-US" sz="1600" dirty="0">
                <a:hlinkClick r:id="rId3" tooltip="System"/>
              </a:rPr>
              <a:t>system</a:t>
            </a:r>
            <a:r>
              <a:rPr lang="en-US" sz="1600" dirty="0"/>
              <a:t> composed of interconnected parts that as a whole exhibit one or more properties (behavior among the possible properties) not obvious from the properties of the individual parts. </a:t>
            </a:r>
          </a:p>
          <a:p>
            <a:r>
              <a:rPr lang="en-US" sz="1600" dirty="0"/>
              <a:t>A system’s </a:t>
            </a:r>
            <a:r>
              <a:rPr lang="en-US" sz="1600" dirty="0">
                <a:hlinkClick r:id="rId3" tooltip="Complexity"/>
              </a:rPr>
              <a:t>complexity</a:t>
            </a:r>
            <a:r>
              <a:rPr lang="en-US" sz="1600" dirty="0"/>
              <a:t> may be of one of two forms: </a:t>
            </a:r>
            <a:r>
              <a:rPr lang="en-US" sz="1600" dirty="0">
                <a:hlinkClick r:id="rId3" tooltip="Complexity"/>
              </a:rPr>
              <a:t>disorganized complexity and organized complexity</a:t>
            </a:r>
            <a:r>
              <a:rPr lang="en-US" sz="1600" dirty="0"/>
              <a:t>.</a:t>
            </a:r>
            <a:r>
              <a:rPr lang="en-US" sz="1600" baseline="30000" dirty="0">
                <a:hlinkClick r:id="rId3"/>
              </a:rPr>
              <a:t>[2]</a:t>
            </a:r>
            <a:r>
              <a:rPr lang="en-US" sz="1600" dirty="0"/>
              <a:t> In essence, disorganized complexity is a matter of a very large number of parts, and organized complexity is a matter of the subject system (quite possibly with only a limited number of parts) exhibiting </a:t>
            </a:r>
            <a:r>
              <a:rPr lang="en-US" sz="1600" dirty="0">
                <a:hlinkClick r:id="rId3" tooltip="Emergence"/>
              </a:rPr>
              <a:t>emergent</a:t>
            </a:r>
            <a:r>
              <a:rPr lang="en-US" sz="1600" dirty="0"/>
              <a:t> properties.</a:t>
            </a:r>
          </a:p>
          <a:p>
            <a:pPr>
              <a:buFont typeface="Arial" panose="020B0604020202020204" pitchFamily="34" charset="0"/>
              <a:buNone/>
            </a:pPr>
            <a:endParaRPr lang="en-US"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Farrokh R</a:t>
            </a:r>
          </a:p>
          <a:p>
            <a:endParaRPr lang="en-US" dirty="0"/>
          </a:p>
          <a:p>
            <a:endParaRPr lang="en-US" dirty="0"/>
          </a:p>
        </p:txBody>
      </p:sp>
      <p:sp>
        <p:nvSpPr>
          <p:cNvPr id="4" name="Slide Number Placeholder 3"/>
          <p:cNvSpPr>
            <a:spLocks noGrp="1"/>
          </p:cNvSpPr>
          <p:nvPr>
            <p:ph type="sldNum" sz="quarter" idx="5"/>
          </p:nvPr>
        </p:nvSpPr>
        <p:spPr/>
        <p:txBody>
          <a:bodyPr/>
          <a:lstStyle/>
          <a:p>
            <a:fld id="{5CC9015A-9DAC-4DBB-96D7-CC92450B04DD}" type="slidenum">
              <a:rPr lang="en-US" smtClean="0"/>
              <a:pPr/>
              <a:t>7</a:t>
            </a:fld>
            <a:endParaRPr lang="en-US" dirty="0"/>
          </a:p>
        </p:txBody>
      </p:sp>
    </p:spTree>
    <p:extLst>
      <p:ext uri="{BB962C8B-B14F-4D97-AF65-F5344CB8AC3E}">
        <p14:creationId xmlns:p14="http://schemas.microsoft.com/office/powerpoint/2010/main" val="141275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Ravishankar</a:t>
            </a:r>
          </a:p>
        </p:txBody>
      </p:sp>
      <p:sp>
        <p:nvSpPr>
          <p:cNvPr id="4" name="Slide Number Placeholder 3"/>
          <p:cNvSpPr>
            <a:spLocks noGrp="1"/>
          </p:cNvSpPr>
          <p:nvPr>
            <p:ph type="sldNum" sz="quarter" idx="5"/>
          </p:nvPr>
        </p:nvSpPr>
        <p:spPr/>
        <p:txBody>
          <a:bodyPr/>
          <a:lstStyle/>
          <a:p>
            <a:fld id="{5CC9015A-9DAC-4DBB-96D7-CC92450B04DD}" type="slidenum">
              <a:rPr lang="en-US" smtClean="0"/>
              <a:pPr/>
              <a:t>8</a:t>
            </a:fld>
            <a:endParaRPr lang="en-US" dirty="0"/>
          </a:p>
        </p:txBody>
      </p:sp>
    </p:spTree>
    <p:extLst>
      <p:ext uri="{BB962C8B-B14F-4D97-AF65-F5344CB8AC3E}">
        <p14:creationId xmlns:p14="http://schemas.microsoft.com/office/powerpoint/2010/main" val="221098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 SOP.  Interview.</a:t>
            </a:r>
          </a:p>
        </p:txBody>
      </p:sp>
      <p:sp>
        <p:nvSpPr>
          <p:cNvPr id="4" name="Slide Number Placeholder 3"/>
          <p:cNvSpPr>
            <a:spLocks noGrp="1"/>
          </p:cNvSpPr>
          <p:nvPr>
            <p:ph type="sldNum" sz="quarter" idx="5"/>
          </p:nvPr>
        </p:nvSpPr>
        <p:spPr/>
        <p:txBody>
          <a:bodyPr/>
          <a:lstStyle/>
          <a:p>
            <a:fld id="{5CC9015A-9DAC-4DBB-96D7-CC92450B04DD}" type="slidenum">
              <a:rPr lang="en-US" smtClean="0"/>
              <a:pPr/>
              <a:t>12</a:t>
            </a:fld>
            <a:endParaRPr lang="en-US" dirty="0"/>
          </a:p>
        </p:txBody>
      </p:sp>
    </p:spTree>
    <p:extLst>
      <p:ext uri="{BB962C8B-B14F-4D97-AF65-F5344CB8AC3E}">
        <p14:creationId xmlns:p14="http://schemas.microsoft.com/office/powerpoint/2010/main" val="253216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457200"/>
            <a:ext cx="10363200" cy="457200"/>
          </a:xfrm>
        </p:spPr>
        <p:txBody>
          <a:bodyPr/>
          <a:lstStyle>
            <a:lvl2pPr>
              <a:defRPr lang="en-US" sz="2800" b="1" kern="1200" dirty="0">
                <a:solidFill>
                  <a:srgbClr val="953735"/>
                </a:solidFill>
                <a:latin typeface="Verdana" panose="020B0604030504040204" pitchFamily="34" charset="0"/>
                <a:ea typeface="MS PGothic" panose="020B0600070205080204" pitchFamily="34" charset="-128"/>
                <a:cs typeface="Arial" panose="020B0604020202020204" pitchFamily="34" charset="0"/>
              </a:defRPr>
            </a:lvl2pPr>
          </a:lstStyle>
          <a:p>
            <a:pPr lvl="1" indent="6350" algn="l" defTabSz="508000" rtl="0" eaLnBrk="0" fontAlgn="base" hangingPunct="0">
              <a:spcBef>
                <a:spcPct val="0"/>
              </a:spcBef>
              <a:spcAft>
                <a:spcPct val="0"/>
              </a:spcAft>
              <a:buClr>
                <a:schemeClr val="accent2"/>
              </a:buClr>
            </a:pPr>
            <a:r>
              <a:rPr lang="en-US" dirty="0"/>
              <a:t>Click to edit Master title style</a:t>
            </a:r>
          </a:p>
        </p:txBody>
      </p:sp>
      <p:sp>
        <p:nvSpPr>
          <p:cNvPr id="12" name="Content Placeholder 2"/>
          <p:cNvSpPr>
            <a:spLocks noGrp="1"/>
          </p:cNvSpPr>
          <p:nvPr>
            <p:ph sz="quarter" idx="1" hasCustomPrompt="1"/>
          </p:nvPr>
        </p:nvSpPr>
        <p:spPr>
          <a:xfrm>
            <a:off x="956734" y="959923"/>
            <a:ext cx="5306565" cy="2543299"/>
          </a:xfrm>
        </p:spPr>
        <p:txBody>
          <a:bodyPr/>
          <a:lstStyle>
            <a:lvl1pPr marL="0" indent="0">
              <a:buNone/>
              <a:defRPr sz="2000" b="1">
                <a:solidFill>
                  <a:srgbClr val="993300"/>
                </a:solidFill>
              </a:defRPr>
            </a:lvl1pPr>
            <a:lvl2pPr marL="344805" indent="-333375" defTabSz="1033780">
              <a:defRPr sz="2000"/>
            </a:lvl2pPr>
            <a:lvl3pPr marL="568325" indent="-224155">
              <a:buFont typeface="Wingdings" panose="05000000000000000000" pitchFamily="2" charset="2"/>
              <a:buChar char="§"/>
              <a:defRPr sz="1800"/>
            </a:lvl3pPr>
          </a:lstStyle>
          <a:p>
            <a:pPr lvl="0"/>
            <a:r>
              <a:rPr lang="en-US" dirty="0"/>
              <a:t>Quad 1</a:t>
            </a:r>
          </a:p>
          <a:p>
            <a:pPr lvl="1"/>
            <a:r>
              <a:rPr lang="en-US" dirty="0"/>
              <a:t>Second level</a:t>
            </a:r>
          </a:p>
          <a:p>
            <a:pPr lvl="2"/>
            <a:r>
              <a:rPr lang="en-US" dirty="0"/>
              <a:t>Third level</a:t>
            </a:r>
          </a:p>
        </p:txBody>
      </p:sp>
      <p:sp>
        <p:nvSpPr>
          <p:cNvPr id="13" name="Content Placeholder 3"/>
          <p:cNvSpPr>
            <a:spLocks noGrp="1"/>
          </p:cNvSpPr>
          <p:nvPr>
            <p:ph sz="quarter" idx="2" hasCustomPrompt="1"/>
          </p:nvPr>
        </p:nvSpPr>
        <p:spPr>
          <a:xfrm>
            <a:off x="6276769" y="971796"/>
            <a:ext cx="5456052" cy="2507674"/>
          </a:xfrm>
        </p:spPr>
        <p:txBody>
          <a:bodyPr/>
          <a:lstStyle>
            <a:lvl1pPr>
              <a:defRPr lang="en-US" sz="2000" b="1" dirty="0" smtClean="0">
                <a:solidFill>
                  <a:srgbClr val="993300"/>
                </a:solidFill>
                <a:latin typeface="+mn-lt"/>
                <a:ea typeface="+mn-ea"/>
                <a:cs typeface="+mn-cs"/>
              </a:defRPr>
            </a:lvl1pPr>
            <a:lvl2pPr marL="338455" indent="-338455" defTabSz="795655">
              <a:defRPr lang="en-US" sz="2000" dirty="0" smtClean="0">
                <a:solidFill>
                  <a:schemeClr val="tx1"/>
                </a:solidFill>
                <a:latin typeface="+mn-lt"/>
              </a:defRPr>
            </a:lvl2pPr>
            <a:lvl3pPr marL="687070" indent="-342900">
              <a:defRPr lang="en-US" sz="1800" dirty="0" smtClean="0">
                <a:solidFill>
                  <a:schemeClr val="tx1"/>
                </a:solidFill>
                <a:latin typeface="+mn-lt"/>
              </a:defRPr>
            </a:lvl3pPr>
          </a:lstStyle>
          <a:p>
            <a:pPr marL="0" lvl="0" indent="0" algn="l" rtl="0" eaLnBrk="0" fontAlgn="base" hangingPunct="0">
              <a:spcBef>
                <a:spcPct val="20000"/>
              </a:spcBef>
              <a:spcAft>
                <a:spcPct val="0"/>
              </a:spcAft>
              <a:buClr>
                <a:schemeClr val="accent2"/>
              </a:buClr>
              <a:buFont typeface="Wingdings" panose="05000000000000000000" pitchFamily="2" charset="2"/>
              <a:buNone/>
            </a:pPr>
            <a:r>
              <a:rPr lang="en-US" dirty="0"/>
              <a:t>Quad 2</a:t>
            </a:r>
          </a:p>
          <a:p>
            <a:pPr lvl="1"/>
            <a:r>
              <a:rPr lang="en-US" dirty="0"/>
              <a:t>Second level</a:t>
            </a:r>
          </a:p>
          <a:p>
            <a:pPr marL="568325" lvl="2" indent="-224155" algn="l" rtl="0" eaLnBrk="0" fontAlgn="base" hangingPunct="0">
              <a:spcBef>
                <a:spcPct val="20000"/>
              </a:spcBef>
              <a:spcAft>
                <a:spcPct val="0"/>
              </a:spcAft>
              <a:buClr>
                <a:schemeClr val="accent2"/>
              </a:buClr>
              <a:buFont typeface="Wingdings" panose="05000000000000000000" pitchFamily="2" charset="2"/>
              <a:buChar char="§"/>
            </a:pPr>
            <a:r>
              <a:rPr lang="en-US" dirty="0"/>
              <a:t>Third level</a:t>
            </a:r>
          </a:p>
        </p:txBody>
      </p:sp>
      <p:sp>
        <p:nvSpPr>
          <p:cNvPr id="14" name="Content Placeholder 4"/>
          <p:cNvSpPr>
            <a:spLocks noGrp="1"/>
          </p:cNvSpPr>
          <p:nvPr>
            <p:ph sz="quarter" idx="3" hasCustomPrompt="1"/>
          </p:nvPr>
        </p:nvSpPr>
        <p:spPr>
          <a:xfrm>
            <a:off x="956734" y="3621975"/>
            <a:ext cx="5338233" cy="2481942"/>
          </a:xfrm>
        </p:spPr>
        <p:txBody>
          <a:bodyPr/>
          <a:lstStyle>
            <a:lvl1pPr>
              <a:defRPr lang="en-US" sz="2000" b="1" dirty="0" smtClean="0">
                <a:solidFill>
                  <a:srgbClr val="993300"/>
                </a:solidFill>
                <a:latin typeface="+mn-lt"/>
                <a:ea typeface="+mn-ea"/>
                <a:cs typeface="+mn-cs"/>
              </a:defRPr>
            </a:lvl1pPr>
            <a:lvl2pPr marL="349250" indent="-338455">
              <a:defRPr lang="en-US" sz="2000" dirty="0" smtClean="0">
                <a:solidFill>
                  <a:schemeClr val="tx1"/>
                </a:solidFill>
                <a:latin typeface="+mn-lt"/>
              </a:defRPr>
            </a:lvl2pPr>
            <a:lvl3pPr marL="687070" indent="-342900">
              <a:defRPr lang="en-US" sz="1800" dirty="0" smtClean="0">
                <a:solidFill>
                  <a:schemeClr val="tx1"/>
                </a:solidFill>
                <a:latin typeface="+mn-lt"/>
              </a:defRPr>
            </a:lvl3pPr>
          </a:lstStyle>
          <a:p>
            <a:pPr marL="0" lvl="0" indent="0" algn="l" rtl="0" eaLnBrk="0" fontAlgn="base" hangingPunct="0">
              <a:spcBef>
                <a:spcPct val="20000"/>
              </a:spcBef>
              <a:spcAft>
                <a:spcPct val="0"/>
              </a:spcAft>
              <a:buClr>
                <a:schemeClr val="accent2"/>
              </a:buClr>
              <a:buFont typeface="Wingdings" panose="05000000000000000000" pitchFamily="2" charset="2"/>
              <a:buNone/>
            </a:pPr>
            <a:r>
              <a:rPr lang="en-US" dirty="0"/>
              <a:t>Quad 3</a:t>
            </a:r>
          </a:p>
          <a:p>
            <a:pPr lvl="1"/>
            <a:r>
              <a:rPr lang="en-US" dirty="0"/>
              <a:t>Second level</a:t>
            </a:r>
          </a:p>
          <a:p>
            <a:pPr marL="568325" lvl="2" indent="-224155" algn="l" rtl="0" eaLnBrk="0" fontAlgn="base" hangingPunct="0">
              <a:spcBef>
                <a:spcPct val="20000"/>
              </a:spcBef>
              <a:spcAft>
                <a:spcPct val="0"/>
              </a:spcAft>
              <a:buClr>
                <a:schemeClr val="accent2"/>
              </a:buClr>
              <a:buFont typeface="Wingdings" panose="05000000000000000000" pitchFamily="2" charset="2"/>
              <a:buChar char="§"/>
            </a:pPr>
            <a:r>
              <a:rPr lang="en-US" dirty="0"/>
              <a:t>Third level</a:t>
            </a:r>
          </a:p>
        </p:txBody>
      </p:sp>
      <p:sp>
        <p:nvSpPr>
          <p:cNvPr id="15" name="Content Placeholder 5"/>
          <p:cNvSpPr>
            <a:spLocks noGrp="1"/>
          </p:cNvSpPr>
          <p:nvPr>
            <p:ph sz="quarter" idx="4" hasCustomPrompt="1"/>
          </p:nvPr>
        </p:nvSpPr>
        <p:spPr>
          <a:xfrm>
            <a:off x="6324269" y="3627910"/>
            <a:ext cx="5440220" cy="2464132"/>
          </a:xfrm>
        </p:spPr>
        <p:txBody>
          <a:bodyPr/>
          <a:lstStyle>
            <a:lvl1pPr>
              <a:defRPr lang="en-US" sz="2000" b="1" dirty="0" smtClean="0">
                <a:solidFill>
                  <a:srgbClr val="993300"/>
                </a:solidFill>
                <a:latin typeface="+mn-lt"/>
                <a:ea typeface="+mn-ea"/>
                <a:cs typeface="+mn-cs"/>
              </a:defRPr>
            </a:lvl1pPr>
            <a:lvl2pPr marL="349250" indent="-338455">
              <a:defRPr lang="en-US" sz="2000" dirty="0" smtClean="0">
                <a:solidFill>
                  <a:schemeClr val="tx1"/>
                </a:solidFill>
                <a:latin typeface="+mn-lt"/>
              </a:defRPr>
            </a:lvl2pPr>
            <a:lvl3pPr marL="687070" indent="-342900">
              <a:defRPr lang="en-US" sz="1800" dirty="0" smtClean="0">
                <a:solidFill>
                  <a:schemeClr val="tx1"/>
                </a:solidFill>
                <a:latin typeface="+mn-lt"/>
              </a:defRPr>
            </a:lvl3pPr>
          </a:lstStyle>
          <a:p>
            <a:pPr marL="0" lvl="0" indent="0" algn="l" rtl="0" eaLnBrk="0" fontAlgn="base" hangingPunct="0">
              <a:spcBef>
                <a:spcPct val="20000"/>
              </a:spcBef>
              <a:spcAft>
                <a:spcPct val="0"/>
              </a:spcAft>
              <a:buClr>
                <a:schemeClr val="accent2"/>
              </a:buClr>
              <a:buFont typeface="Wingdings" panose="05000000000000000000" pitchFamily="2" charset="2"/>
              <a:buNone/>
            </a:pPr>
            <a:r>
              <a:rPr lang="en-US" dirty="0"/>
              <a:t>Quad 4</a:t>
            </a:r>
          </a:p>
          <a:p>
            <a:pPr lvl="1"/>
            <a:r>
              <a:rPr lang="en-US" dirty="0"/>
              <a:t>Second level</a:t>
            </a:r>
          </a:p>
          <a:p>
            <a:pPr marL="568325" lvl="2" indent="-224155" algn="l" rtl="0" eaLnBrk="0" fontAlgn="base" hangingPunct="0">
              <a:spcBef>
                <a:spcPct val="20000"/>
              </a:spcBef>
              <a:spcAft>
                <a:spcPct val="0"/>
              </a:spcAft>
              <a:buClr>
                <a:schemeClr val="accent2"/>
              </a:buClr>
              <a:buFont typeface="Wingdings" panose="05000000000000000000" pitchFamily="2" charset="2"/>
              <a:buChar char="§"/>
            </a:pPr>
            <a:r>
              <a:rPr lang="en-US" dirty="0"/>
              <a:t>Third level</a:t>
            </a:r>
          </a:p>
        </p:txBody>
      </p:sp>
    </p:spTree>
    <p:extLst>
      <p:ext uri="{BB962C8B-B14F-4D97-AF65-F5344CB8AC3E}">
        <p14:creationId xmlns:p14="http://schemas.microsoft.com/office/powerpoint/2010/main" val="195730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8673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0800" y="304800"/>
            <a:ext cx="8692707" cy="487362"/>
          </a:xfrm>
          <a:prstGeom prst="rect">
            <a:avLst/>
          </a:prstGeom>
        </p:spPr>
        <p:txBody>
          <a:bodyPr/>
          <a:lstStyle>
            <a:lvl1pPr marL="0" algn="l" defTabSz="914400" rtl="0" eaLnBrk="1" latinLnBrk="0" hangingPunct="1">
              <a:defRPr lang="en-US" sz="3000" b="1" kern="1200" dirty="0">
                <a:solidFill>
                  <a:srgbClr val="C00000"/>
                </a:solidFill>
                <a:latin typeface="+mn-lt"/>
                <a:ea typeface="+mn-ea"/>
                <a:cs typeface="+mn-cs"/>
              </a:defRPr>
            </a:lvl1pPr>
          </a:lstStyle>
          <a:p>
            <a:r>
              <a:rPr lang="en-US" dirty="0"/>
              <a:t>Click to Edit Master title style</a:t>
            </a:r>
          </a:p>
        </p:txBody>
      </p:sp>
      <p:sp>
        <p:nvSpPr>
          <p:cNvPr id="3" name="Content Placeholder 2"/>
          <p:cNvSpPr>
            <a:spLocks noGrp="1"/>
          </p:cNvSpPr>
          <p:nvPr>
            <p:ph idx="1"/>
          </p:nvPr>
        </p:nvSpPr>
        <p:spPr>
          <a:xfrm>
            <a:off x="711200" y="1066801"/>
            <a:ext cx="10972800" cy="4525963"/>
          </a:xfrm>
          <a:prstGeom prst="rect">
            <a:avLst/>
          </a:prstGeo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7522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8238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612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48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23180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36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761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8910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4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1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457200"/>
            <a:ext cx="10363200" cy="457200"/>
          </a:xfrm>
        </p:spPr>
        <p:txBody>
          <a:bodyPr/>
          <a:lstStyle>
            <a:lvl2pPr>
              <a:defRPr lang="en-US" sz="2800" b="1" kern="1200" dirty="0">
                <a:solidFill>
                  <a:srgbClr val="953735"/>
                </a:solidFill>
                <a:latin typeface="Verdana" pitchFamily="34" charset="0"/>
                <a:ea typeface="ＭＳ Ｐゴシック" pitchFamily="34" charset="-128"/>
                <a:cs typeface="Arial" pitchFamily="34" charset="0"/>
              </a:defRPr>
            </a:lvl2pPr>
          </a:lstStyle>
          <a:p>
            <a:pPr lvl="1" indent="6350" algn="l" defTabSz="508000" rtl="0" eaLnBrk="0" fontAlgn="base" hangingPunct="0">
              <a:spcBef>
                <a:spcPct val="0"/>
              </a:spcBef>
              <a:spcAft>
                <a:spcPct val="0"/>
              </a:spcAft>
              <a:buClr>
                <a:schemeClr val="accent2"/>
              </a:buClr>
            </a:pPr>
            <a:r>
              <a:rPr lang="en-US" dirty="0"/>
              <a:t>Click to edit Master title style</a:t>
            </a:r>
          </a:p>
        </p:txBody>
      </p:sp>
      <p:sp>
        <p:nvSpPr>
          <p:cNvPr id="12" name="Content Placeholder 2"/>
          <p:cNvSpPr>
            <a:spLocks noGrp="1"/>
          </p:cNvSpPr>
          <p:nvPr>
            <p:ph sz="quarter" idx="1" hasCustomPrompt="1"/>
          </p:nvPr>
        </p:nvSpPr>
        <p:spPr>
          <a:xfrm>
            <a:off x="956734" y="959923"/>
            <a:ext cx="5306565" cy="2543299"/>
          </a:xfrm>
        </p:spPr>
        <p:txBody>
          <a:bodyPr/>
          <a:lstStyle>
            <a:lvl1pPr marL="0" indent="0">
              <a:buNone/>
              <a:defRPr sz="2000" b="1">
                <a:solidFill>
                  <a:srgbClr val="993300"/>
                </a:solidFill>
              </a:defRPr>
            </a:lvl1pPr>
            <a:lvl2pPr marL="344488" indent="-333375" defTabSz="1033463">
              <a:defRPr sz="2000"/>
            </a:lvl2pPr>
            <a:lvl3pPr marL="568325" indent="-223838">
              <a:buFont typeface="Wingdings" panose="05000000000000000000" pitchFamily="2" charset="2"/>
              <a:buChar char="§"/>
              <a:defRPr sz="1800"/>
            </a:lvl3pPr>
          </a:lstStyle>
          <a:p>
            <a:pPr lvl="0"/>
            <a:r>
              <a:rPr lang="en-US" dirty="0"/>
              <a:t>Quad 1</a:t>
            </a:r>
          </a:p>
          <a:p>
            <a:pPr lvl="1"/>
            <a:r>
              <a:rPr lang="en-US" dirty="0"/>
              <a:t>Second level</a:t>
            </a:r>
          </a:p>
          <a:p>
            <a:pPr lvl="2"/>
            <a:r>
              <a:rPr lang="en-US" dirty="0"/>
              <a:t>Third level</a:t>
            </a:r>
          </a:p>
        </p:txBody>
      </p:sp>
      <p:sp>
        <p:nvSpPr>
          <p:cNvPr id="13" name="Content Placeholder 3"/>
          <p:cNvSpPr>
            <a:spLocks noGrp="1"/>
          </p:cNvSpPr>
          <p:nvPr>
            <p:ph sz="quarter" idx="2" hasCustomPrompt="1"/>
          </p:nvPr>
        </p:nvSpPr>
        <p:spPr>
          <a:xfrm>
            <a:off x="6276769" y="971796"/>
            <a:ext cx="5456052" cy="2507674"/>
          </a:xfrm>
        </p:spPr>
        <p:txBody>
          <a:bodyPr/>
          <a:lstStyle>
            <a:lvl1pPr>
              <a:defRPr lang="en-US" sz="2000" b="1" dirty="0" smtClean="0">
                <a:solidFill>
                  <a:srgbClr val="993300"/>
                </a:solidFill>
                <a:latin typeface="+mn-lt"/>
                <a:ea typeface="+mn-ea"/>
                <a:cs typeface="+mn-cs"/>
              </a:defRPr>
            </a:lvl1pPr>
            <a:lvl2pPr marL="338138" indent="-338138" defTabSz="795338">
              <a:defRPr lang="en-US" sz="2000" dirty="0" smtClean="0">
                <a:solidFill>
                  <a:schemeClr val="tx1"/>
                </a:solidFill>
                <a:latin typeface="+mn-lt"/>
              </a:defRPr>
            </a:lvl2pPr>
            <a:lvl3pPr marL="687387" indent="-342900">
              <a:defRPr lang="en-US" sz="1800" dirty="0" smtClean="0">
                <a:solidFill>
                  <a:schemeClr val="tx1"/>
                </a:solidFill>
                <a:latin typeface="+mn-lt"/>
              </a:defRPr>
            </a:lvl3pPr>
          </a:lstStyle>
          <a:p>
            <a:pPr marL="0" lvl="0" indent="0" algn="l" rtl="0" eaLnBrk="0" fontAlgn="base" hangingPunct="0">
              <a:spcBef>
                <a:spcPct val="20000"/>
              </a:spcBef>
              <a:spcAft>
                <a:spcPct val="0"/>
              </a:spcAft>
              <a:buClr>
                <a:schemeClr val="accent2"/>
              </a:buClr>
              <a:buFont typeface="Wingdings" pitchFamily="2" charset="2"/>
              <a:buNone/>
            </a:pPr>
            <a:r>
              <a:rPr lang="en-US" dirty="0"/>
              <a:t>Quad 2</a:t>
            </a:r>
          </a:p>
          <a:p>
            <a:pPr lvl="1"/>
            <a:r>
              <a:rPr lang="en-US" dirty="0"/>
              <a:t>Second level</a:t>
            </a:r>
          </a:p>
          <a:p>
            <a:pPr marL="568325" lvl="2" indent="-223838" algn="l" rtl="0" eaLnBrk="0" fontAlgn="base" hangingPunct="0">
              <a:spcBef>
                <a:spcPct val="20000"/>
              </a:spcBef>
              <a:spcAft>
                <a:spcPct val="0"/>
              </a:spcAft>
              <a:buClr>
                <a:schemeClr val="accent2"/>
              </a:buClr>
              <a:buFont typeface="Wingdings" pitchFamily="2" charset="2"/>
              <a:buChar char="§"/>
            </a:pPr>
            <a:r>
              <a:rPr lang="en-US" dirty="0"/>
              <a:t>Third level</a:t>
            </a:r>
          </a:p>
        </p:txBody>
      </p:sp>
      <p:sp>
        <p:nvSpPr>
          <p:cNvPr id="14" name="Content Placeholder 4"/>
          <p:cNvSpPr>
            <a:spLocks noGrp="1"/>
          </p:cNvSpPr>
          <p:nvPr>
            <p:ph sz="quarter" idx="3" hasCustomPrompt="1"/>
          </p:nvPr>
        </p:nvSpPr>
        <p:spPr>
          <a:xfrm>
            <a:off x="956734" y="3621975"/>
            <a:ext cx="5338233" cy="2481942"/>
          </a:xfrm>
        </p:spPr>
        <p:txBody>
          <a:bodyPr/>
          <a:lstStyle>
            <a:lvl1pPr>
              <a:defRPr lang="en-US" sz="2000" b="1" dirty="0" smtClean="0">
                <a:solidFill>
                  <a:srgbClr val="993300"/>
                </a:solidFill>
                <a:latin typeface="+mn-lt"/>
                <a:ea typeface="+mn-ea"/>
                <a:cs typeface="+mn-cs"/>
              </a:defRPr>
            </a:lvl1pPr>
            <a:lvl2pPr marL="349250" indent="-338138">
              <a:defRPr lang="en-US" sz="2000" dirty="0" smtClean="0">
                <a:solidFill>
                  <a:schemeClr val="tx1"/>
                </a:solidFill>
                <a:latin typeface="+mn-lt"/>
              </a:defRPr>
            </a:lvl2pPr>
            <a:lvl3pPr marL="687387" indent="-342900">
              <a:defRPr lang="en-US" sz="1800" dirty="0" smtClean="0">
                <a:solidFill>
                  <a:schemeClr val="tx1"/>
                </a:solidFill>
                <a:latin typeface="+mn-lt"/>
              </a:defRPr>
            </a:lvl3pPr>
          </a:lstStyle>
          <a:p>
            <a:pPr marL="0" lvl="0" indent="0" algn="l" rtl="0" eaLnBrk="0" fontAlgn="base" hangingPunct="0">
              <a:spcBef>
                <a:spcPct val="20000"/>
              </a:spcBef>
              <a:spcAft>
                <a:spcPct val="0"/>
              </a:spcAft>
              <a:buClr>
                <a:schemeClr val="accent2"/>
              </a:buClr>
              <a:buFont typeface="Wingdings" pitchFamily="2" charset="2"/>
              <a:buNone/>
            </a:pPr>
            <a:r>
              <a:rPr lang="en-US" dirty="0"/>
              <a:t>Quad 3</a:t>
            </a:r>
          </a:p>
          <a:p>
            <a:pPr lvl="1"/>
            <a:r>
              <a:rPr lang="en-US" dirty="0"/>
              <a:t>Second level</a:t>
            </a:r>
          </a:p>
          <a:p>
            <a:pPr marL="568325" lvl="2" indent="-223838" algn="l" rtl="0" eaLnBrk="0" fontAlgn="base" hangingPunct="0">
              <a:spcBef>
                <a:spcPct val="20000"/>
              </a:spcBef>
              <a:spcAft>
                <a:spcPct val="0"/>
              </a:spcAft>
              <a:buClr>
                <a:schemeClr val="accent2"/>
              </a:buClr>
              <a:buFont typeface="Wingdings" pitchFamily="2" charset="2"/>
              <a:buChar char="§"/>
            </a:pPr>
            <a:r>
              <a:rPr lang="en-US" dirty="0"/>
              <a:t>Third level</a:t>
            </a:r>
          </a:p>
        </p:txBody>
      </p:sp>
      <p:sp>
        <p:nvSpPr>
          <p:cNvPr id="15" name="Content Placeholder 5"/>
          <p:cNvSpPr>
            <a:spLocks noGrp="1"/>
          </p:cNvSpPr>
          <p:nvPr>
            <p:ph sz="quarter" idx="4" hasCustomPrompt="1"/>
          </p:nvPr>
        </p:nvSpPr>
        <p:spPr>
          <a:xfrm>
            <a:off x="6324269" y="3627910"/>
            <a:ext cx="5440220" cy="2464132"/>
          </a:xfrm>
        </p:spPr>
        <p:txBody>
          <a:bodyPr/>
          <a:lstStyle>
            <a:lvl1pPr>
              <a:defRPr lang="en-US" sz="2000" b="1" dirty="0" smtClean="0">
                <a:solidFill>
                  <a:srgbClr val="993300"/>
                </a:solidFill>
                <a:latin typeface="+mn-lt"/>
                <a:ea typeface="+mn-ea"/>
                <a:cs typeface="+mn-cs"/>
              </a:defRPr>
            </a:lvl1pPr>
            <a:lvl2pPr marL="349250" indent="-338138">
              <a:defRPr lang="en-US" sz="2000" dirty="0" smtClean="0">
                <a:solidFill>
                  <a:schemeClr val="tx1"/>
                </a:solidFill>
                <a:latin typeface="+mn-lt"/>
              </a:defRPr>
            </a:lvl2pPr>
            <a:lvl3pPr marL="687387" indent="-342900">
              <a:defRPr lang="en-US" sz="1800" dirty="0" smtClean="0">
                <a:solidFill>
                  <a:schemeClr val="tx1"/>
                </a:solidFill>
                <a:latin typeface="+mn-lt"/>
              </a:defRPr>
            </a:lvl3pPr>
          </a:lstStyle>
          <a:p>
            <a:pPr marL="0" lvl="0" indent="0" algn="l" rtl="0" eaLnBrk="0" fontAlgn="base" hangingPunct="0">
              <a:spcBef>
                <a:spcPct val="20000"/>
              </a:spcBef>
              <a:spcAft>
                <a:spcPct val="0"/>
              </a:spcAft>
              <a:buClr>
                <a:schemeClr val="accent2"/>
              </a:buClr>
              <a:buFont typeface="Wingdings" pitchFamily="2" charset="2"/>
              <a:buNone/>
            </a:pPr>
            <a:r>
              <a:rPr lang="en-US" dirty="0"/>
              <a:t>Quad 4</a:t>
            </a:r>
          </a:p>
          <a:p>
            <a:pPr lvl="1"/>
            <a:r>
              <a:rPr lang="en-US" dirty="0"/>
              <a:t>Second level</a:t>
            </a:r>
          </a:p>
          <a:p>
            <a:pPr marL="568325" lvl="2" indent="-223838" algn="l" rtl="0" eaLnBrk="0" fontAlgn="base" hangingPunct="0">
              <a:spcBef>
                <a:spcPct val="20000"/>
              </a:spcBef>
              <a:spcAft>
                <a:spcPct val="0"/>
              </a:spcAft>
              <a:buClr>
                <a:schemeClr val="accent2"/>
              </a:buClr>
              <a:buFont typeface="Wingdings" pitchFamily="2" charset="2"/>
              <a:buChar char="§"/>
            </a:pPr>
            <a:r>
              <a:rPr lang="en-US" dirty="0"/>
              <a:t>Third level</a:t>
            </a:r>
          </a:p>
        </p:txBody>
      </p:sp>
    </p:spTree>
    <p:extLst>
      <p:ext uri="{BB962C8B-B14F-4D97-AF65-F5344CB8AC3E}">
        <p14:creationId xmlns:p14="http://schemas.microsoft.com/office/powerpoint/2010/main" val="234785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12/19/2020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pPr algn="r" eaLnBrk="1" latinLnBrk="0" hangingPunct="1"/>
            <a:fld id="{9D21D778-B565-4D7E-94D7-64010A445B68}" type="datetimeFigureOut">
              <a:rPr lang="en-US" smtClean="0"/>
              <a:pPr algn="r" eaLnBrk="1" latinLnBrk="0" hangingPunct="1"/>
              <a:t>12/19/2020</a:t>
            </a:fld>
            <a:endParaRPr lang="en-US" sz="1400" dirty="0">
              <a:solidFill>
                <a:srgbClr val="FFFFFF"/>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9" name="Rectangle 9"/>
          <p:cNvSpPr>
            <a:spLocks noChangeArrowheads="1"/>
          </p:cNvSpPr>
          <p:nvPr userDrawn="1"/>
        </p:nvSpPr>
        <p:spPr bwMode="auto">
          <a:xfrm>
            <a:off x="0" y="6477001"/>
            <a:ext cx="12192000" cy="380999"/>
          </a:xfrm>
          <a:prstGeom prst="rect">
            <a:avLst/>
          </a:prstGeom>
          <a:solidFill>
            <a:srgbClr val="C00000"/>
          </a:solidFill>
          <a:ln w="9525">
            <a:solidFill>
              <a:schemeClr val="tx1"/>
            </a:solidFill>
            <a:miter lim="800000"/>
            <a:headEnd/>
            <a:tailEnd/>
          </a:ln>
          <a:effectLst/>
        </p:spPr>
        <p:txBody>
          <a:bodyPr wrap="none" anchor="ctr"/>
          <a:lstStyle/>
          <a:p>
            <a:pPr algn="l"/>
            <a:r>
              <a:rPr lang="en-US" sz="1400" b="1" i="1" dirty="0">
                <a:solidFill>
                  <a:schemeClr val="bg1"/>
                </a:solidFill>
              </a:rPr>
              <a:t>          WZCC / ZFN – Conversation:  Scholarships and Funding for Higher Education.  December 20, 2020 </a:t>
            </a:r>
          </a:p>
        </p:txBody>
      </p:sp>
      <p:sp>
        <p:nvSpPr>
          <p:cNvPr id="11" name="Rectangle 8"/>
          <p:cNvSpPr txBox="1">
            <a:spLocks noChangeArrowheads="1"/>
          </p:cNvSpPr>
          <p:nvPr userDrawn="1"/>
        </p:nvSpPr>
        <p:spPr bwMode="auto">
          <a:xfrm>
            <a:off x="9448800" y="6477000"/>
            <a:ext cx="2743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93391F-75B2-484D-8C5D-4652DDC29588}" type="slidenum">
              <a:rPr lang="en-US" sz="1800" smtClean="0"/>
              <a:pPr>
                <a:defRPr/>
              </a:pPr>
              <a:t>‹#›</a:t>
            </a:fld>
            <a:endParaRPr lang="en-US" sz="2400" dirty="0"/>
          </a:p>
        </p:txBody>
      </p:sp>
      <p:cxnSp>
        <p:nvCxnSpPr>
          <p:cNvPr id="12" name="Straight Connector 11"/>
          <p:cNvCxnSpPr/>
          <p:nvPr userDrawn="1"/>
        </p:nvCxnSpPr>
        <p:spPr>
          <a:xfrm flipV="1">
            <a:off x="1016000" y="304801"/>
            <a:ext cx="11176000" cy="12115"/>
          </a:xfrm>
          <a:prstGeom prst="line">
            <a:avLst/>
          </a:prstGeom>
          <a:ln>
            <a:solidFill>
              <a:srgbClr val="79000E"/>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userDrawn="1"/>
        </p:nvCxnSpPr>
        <p:spPr>
          <a:xfrm>
            <a:off x="0" y="316915"/>
            <a:ext cx="243840" cy="0"/>
          </a:xfrm>
          <a:prstGeom prst="line">
            <a:avLst/>
          </a:prstGeom>
          <a:ln>
            <a:solidFill>
              <a:srgbClr val="79000E"/>
            </a:solidFill>
          </a:ln>
        </p:spPr>
        <p:style>
          <a:lnRef idx="2">
            <a:schemeClr val="accent2"/>
          </a:lnRef>
          <a:fillRef idx="0">
            <a:schemeClr val="accent2"/>
          </a:fillRef>
          <a:effectRef idx="1">
            <a:schemeClr val="accent2"/>
          </a:effectRef>
          <a:fontRef idx="minor">
            <a:schemeClr val="tx1"/>
          </a:fontRef>
        </p:style>
      </p:cxnSp>
      <p:sp>
        <p:nvSpPr>
          <p:cNvPr id="14" name="Rectangle 4">
            <a:extLst>
              <a:ext uri="{FF2B5EF4-FFF2-40B4-BE49-F238E27FC236}">
                <a16:creationId xmlns:a16="http://schemas.microsoft.com/office/drawing/2014/main" id="{9E7D9F9D-3B34-428A-B0EC-0C0FBF8DE1E0}"/>
              </a:ext>
            </a:extLst>
          </p:cNvPr>
          <p:cNvSpPr>
            <a:spLocks noChangeArrowheads="1"/>
          </p:cNvSpPr>
          <p:nvPr userDrawn="1"/>
        </p:nvSpPr>
        <p:spPr bwMode="auto">
          <a:xfrm>
            <a:off x="990600" y="0"/>
            <a:ext cx="4389967" cy="27146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nchor="ctr"/>
          <a:lstStyle/>
          <a:p>
            <a:pPr defTabSz="1019175" eaLnBrk="0" fontAlgn="auto" hangingPunct="0">
              <a:spcBef>
                <a:spcPts val="0"/>
              </a:spcBef>
              <a:spcAft>
                <a:spcPts val="0"/>
              </a:spcAft>
            </a:pPr>
            <a:r>
              <a:rPr lang="en-US" sz="1300" b="0" dirty="0">
                <a:solidFill>
                  <a:srgbClr val="C0504D"/>
                </a:solidFill>
                <a:effectLst>
                  <a:outerShdw blurRad="38100" dist="38100" dir="2700000" algn="tl">
                    <a:srgbClr val="C0C0C0"/>
                  </a:outerShdw>
                </a:effectLst>
                <a:latin typeface="Arial" pitchFamily="34" charset="0"/>
              </a:rPr>
              <a:t>WZCC / Zoroastrian Faculty Network</a:t>
            </a:r>
            <a:endParaRPr lang="en-US" sz="1300" b="0" dirty="0">
              <a:solidFill>
                <a:srgbClr val="990000"/>
              </a:solidFill>
              <a:effectLst>
                <a:outerShdw blurRad="38100" dist="38100" dir="2700000" algn="tl">
                  <a:srgbClr val="C0C0C0"/>
                </a:outerShdw>
              </a:effectLst>
              <a:latin typeface="Arial" pitchFamily="34" charset="0"/>
            </a:endParaRPr>
          </a:p>
        </p:txBody>
      </p:sp>
      <p:sp>
        <p:nvSpPr>
          <p:cNvPr id="15" name="TextBox 14">
            <a:extLst>
              <a:ext uri="{FF2B5EF4-FFF2-40B4-BE49-F238E27FC236}">
                <a16:creationId xmlns:a16="http://schemas.microsoft.com/office/drawing/2014/main" id="{94D59A6E-9E80-426C-90C7-795B1136A72D}"/>
              </a:ext>
            </a:extLst>
          </p:cNvPr>
          <p:cNvSpPr txBox="1"/>
          <p:nvPr userDrawn="1"/>
        </p:nvSpPr>
        <p:spPr>
          <a:xfrm>
            <a:off x="203201" y="23871"/>
            <a:ext cx="633507" cy="646331"/>
          </a:xfrm>
          <a:prstGeom prst="rect">
            <a:avLst/>
          </a:prstGeom>
          <a:noFill/>
        </p:spPr>
        <p:txBody>
          <a:bodyPr wrap="none" rtlCol="0">
            <a:spAutoFit/>
          </a:bodyPr>
          <a:lstStyle/>
          <a:p>
            <a:endParaRPr lang="en-US" sz="1800" dirty="0"/>
          </a:p>
          <a:p>
            <a:r>
              <a:rPr lang="en-US" sz="1800" dirty="0"/>
              <a:t>Logo</a:t>
            </a:r>
          </a:p>
        </p:txBody>
      </p:sp>
      <p:pic>
        <p:nvPicPr>
          <p:cNvPr id="16" name="Picture 1" descr="wzcc Logo Color">
            <a:extLst>
              <a:ext uri="{FF2B5EF4-FFF2-40B4-BE49-F238E27FC236}">
                <a16:creationId xmlns:a16="http://schemas.microsoft.com/office/drawing/2014/main" id="{93CC4770-34CA-4F4A-9FE8-EC2C4DF5D87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4800" y="0"/>
            <a:ext cx="685800" cy="6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0" y="6477001"/>
            <a:ext cx="12192000" cy="380999"/>
          </a:xfrm>
          <a:prstGeom prst="rect">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lgn="l"/>
            <a:r>
              <a:rPr lang="en-US" sz="1400" b="1" i="1" dirty="0">
                <a:solidFill>
                  <a:schemeClr val="bg1"/>
                </a:solidFill>
              </a:rPr>
              <a:t>          WZCC / ZFN – Conversation:  Scholarships and Funding for Higher Education.  December 20, 2020 </a:t>
            </a:r>
          </a:p>
        </p:txBody>
      </p:sp>
      <p:sp>
        <p:nvSpPr>
          <p:cNvPr id="11" name="Rectangle 8"/>
          <p:cNvSpPr txBox="1">
            <a:spLocks noChangeArrowheads="1"/>
          </p:cNvSpPr>
          <p:nvPr userDrawn="1"/>
        </p:nvSpPr>
        <p:spPr bwMode="auto">
          <a:xfrm>
            <a:off x="9448800" y="6477000"/>
            <a:ext cx="2743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93391F-75B2-484D-8C5D-4652DDC29588}" type="slidenum">
              <a:rPr lang="en-US" sz="1800" smtClean="0"/>
              <a:pPr>
                <a:defRPr/>
              </a:pPr>
              <a:t>‹#›</a:t>
            </a:fld>
            <a:endParaRPr lang="en-US" sz="2400" dirty="0"/>
          </a:p>
        </p:txBody>
      </p:sp>
      <p:cxnSp>
        <p:nvCxnSpPr>
          <p:cNvPr id="14" name="Straight Connector 13"/>
          <p:cNvCxnSpPr/>
          <p:nvPr userDrawn="1"/>
        </p:nvCxnSpPr>
        <p:spPr>
          <a:xfrm flipV="1">
            <a:off x="1016000" y="304801"/>
            <a:ext cx="11176000" cy="12115"/>
          </a:xfrm>
          <a:prstGeom prst="line">
            <a:avLst/>
          </a:prstGeom>
          <a:ln>
            <a:solidFill>
              <a:srgbClr val="79000E"/>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userDrawn="1"/>
        </p:nvCxnSpPr>
        <p:spPr>
          <a:xfrm>
            <a:off x="0" y="316915"/>
            <a:ext cx="243840" cy="0"/>
          </a:xfrm>
          <a:prstGeom prst="line">
            <a:avLst/>
          </a:prstGeom>
          <a:ln>
            <a:solidFill>
              <a:srgbClr val="79000E"/>
            </a:solidFill>
          </a:ln>
        </p:spPr>
        <p:style>
          <a:lnRef idx="2">
            <a:schemeClr val="accent2"/>
          </a:lnRef>
          <a:fillRef idx="0">
            <a:schemeClr val="accent2"/>
          </a:fillRef>
          <a:effectRef idx="1">
            <a:schemeClr val="accent2"/>
          </a:effectRef>
          <a:fontRef idx="minor">
            <a:schemeClr val="tx1"/>
          </a:fontRef>
        </p:style>
      </p:cxnSp>
      <p:sp>
        <p:nvSpPr>
          <p:cNvPr id="8" name="Rectangle 4">
            <a:extLst>
              <a:ext uri="{FF2B5EF4-FFF2-40B4-BE49-F238E27FC236}">
                <a16:creationId xmlns:a16="http://schemas.microsoft.com/office/drawing/2014/main" id="{9E7D9F9D-3B34-428A-B0EC-0C0FBF8DE1E0}"/>
              </a:ext>
            </a:extLst>
          </p:cNvPr>
          <p:cNvSpPr>
            <a:spLocks noChangeArrowheads="1"/>
          </p:cNvSpPr>
          <p:nvPr userDrawn="1"/>
        </p:nvSpPr>
        <p:spPr bwMode="auto">
          <a:xfrm>
            <a:off x="990600" y="0"/>
            <a:ext cx="4389967" cy="27146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nchor="ctr"/>
          <a:lstStyle/>
          <a:p>
            <a:pPr defTabSz="1019175" eaLnBrk="0" fontAlgn="auto" hangingPunct="0">
              <a:spcBef>
                <a:spcPts val="0"/>
              </a:spcBef>
              <a:spcAft>
                <a:spcPts val="0"/>
              </a:spcAft>
            </a:pPr>
            <a:r>
              <a:rPr lang="en-US" sz="1300" b="0" dirty="0">
                <a:solidFill>
                  <a:srgbClr val="C0504D"/>
                </a:solidFill>
                <a:effectLst>
                  <a:outerShdw blurRad="38100" dist="38100" dir="2700000" algn="tl">
                    <a:srgbClr val="C0C0C0"/>
                  </a:outerShdw>
                </a:effectLst>
                <a:latin typeface="Arial" pitchFamily="34" charset="0"/>
              </a:rPr>
              <a:t>WZCC / Zoroastrian Faculty Network</a:t>
            </a:r>
            <a:endParaRPr lang="en-US" sz="1300" b="0" dirty="0">
              <a:solidFill>
                <a:srgbClr val="990000"/>
              </a:solidFill>
              <a:effectLst>
                <a:outerShdw blurRad="38100" dist="38100" dir="2700000" algn="tl">
                  <a:srgbClr val="C0C0C0"/>
                </a:outerShdw>
              </a:effectLst>
              <a:latin typeface="Arial" pitchFamily="34" charset="0"/>
            </a:endParaRPr>
          </a:p>
        </p:txBody>
      </p:sp>
      <p:sp>
        <p:nvSpPr>
          <p:cNvPr id="2" name="TextBox 1">
            <a:extLst>
              <a:ext uri="{FF2B5EF4-FFF2-40B4-BE49-F238E27FC236}">
                <a16:creationId xmlns:a16="http://schemas.microsoft.com/office/drawing/2014/main" id="{94D59A6E-9E80-426C-90C7-795B1136A72D}"/>
              </a:ext>
            </a:extLst>
          </p:cNvPr>
          <p:cNvSpPr txBox="1"/>
          <p:nvPr userDrawn="1"/>
        </p:nvSpPr>
        <p:spPr>
          <a:xfrm>
            <a:off x="203201" y="23871"/>
            <a:ext cx="633507" cy="646331"/>
          </a:xfrm>
          <a:prstGeom prst="rect">
            <a:avLst/>
          </a:prstGeom>
          <a:noFill/>
        </p:spPr>
        <p:txBody>
          <a:bodyPr wrap="none" rtlCol="0">
            <a:spAutoFit/>
          </a:bodyPr>
          <a:lstStyle/>
          <a:p>
            <a:endParaRPr lang="en-US" sz="1800" dirty="0"/>
          </a:p>
          <a:p>
            <a:r>
              <a:rPr lang="en-US" sz="1800" dirty="0"/>
              <a:t>Logo</a:t>
            </a:r>
          </a:p>
        </p:txBody>
      </p:sp>
      <p:pic>
        <p:nvPicPr>
          <p:cNvPr id="1026" name="Picture 1" descr="wzcc Logo Color">
            <a:extLst>
              <a:ext uri="{FF2B5EF4-FFF2-40B4-BE49-F238E27FC236}">
                <a16:creationId xmlns:a16="http://schemas.microsoft.com/office/drawing/2014/main" id="{93CC4770-34CA-4F4A-9FE8-EC2C4DF5D87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4800" y="0"/>
            <a:ext cx="685800" cy="6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5764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rrokh.mistree@o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nte@tatatrusts.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jntataendowment.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usief.org.i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hyperlink" Target="mailto:ryan@usief.org.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rdsethnascholarship@gmail.com"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hyperlink" Target="http://www.rdsethnascholarships.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rdsethnascholarships.org/eligibility-criteria/" TargetMode="External"/><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hyperlink" Target="https://www.rdsethnascholarships.org/" TargetMode="External"/><Relationship Id="rId5" Type="http://schemas.openxmlformats.org/officeDocument/2006/relationships/hyperlink" Target="mailto:rdsethnascholarship@gmail.com" TargetMode="External"/><Relationship Id="rId4" Type="http://schemas.openxmlformats.org/officeDocument/2006/relationships/hyperlink" Target="https://www.rdsethnascholarships.org/application-for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about:blank" TargetMode="External"/><Relationship Id="rId13" Type="http://schemas.openxmlformats.org/officeDocument/2006/relationships/hyperlink" Target="https://www.jntataendowment.org/" TargetMode="External"/><Relationship Id="rId18" Type="http://schemas.openxmlformats.org/officeDocument/2006/relationships/hyperlink" Target="mailto:rdsethnascholarship@gmail.com" TargetMode="External"/><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hyperlink" Target="mailto:TJRAVISHANKAR@TATATRUSTS.ORG" TargetMode="External"/><Relationship Id="rId17" Type="http://schemas.openxmlformats.org/officeDocument/2006/relationships/image" Target="../media/image17.png"/><Relationship Id="rId2" Type="http://schemas.openxmlformats.org/officeDocument/2006/relationships/notesSlide" Target="../notesSlides/notesSlide22.xml"/><Relationship Id="rId16" Type="http://schemas.openxmlformats.org/officeDocument/2006/relationships/hyperlink" Target="http://www.usief.org.in/" TargetMode="External"/><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www.shroff.com.hk/" TargetMode="External"/><Relationship Id="rId11" Type="http://schemas.openxmlformats.org/officeDocument/2006/relationships/hyperlink" Target="https://www.linkedin.com/in/yazditantra/" TargetMode="External"/><Relationship Id="rId5" Type="http://schemas.openxmlformats.org/officeDocument/2006/relationships/hyperlink" Target="https://www.esf.edu.hk/neville-shroff/" TargetMode="External"/><Relationship Id="rId15" Type="http://schemas.openxmlformats.org/officeDocument/2006/relationships/hyperlink" Target="mailto:ryan@usief.org.in" TargetMode="External"/><Relationship Id="rId10" Type="http://schemas.openxmlformats.org/officeDocument/2006/relationships/image" Target="../media/image15.png"/><Relationship Id="rId19" Type="http://schemas.openxmlformats.org/officeDocument/2006/relationships/hyperlink" Target="http://www.rdsethnascholarships.org/" TargetMode="External"/><Relationship Id="rId4" Type="http://schemas.openxmlformats.org/officeDocument/2006/relationships/hyperlink" Target="mailto:nshroff@shroff.com" TargetMode="External"/><Relationship Id="rId9" Type="http://schemas.openxmlformats.org/officeDocument/2006/relationships/hyperlink" Target="https://www.linkedin.com/in/farrokh-mistree-8ba8389/" TargetMode="External"/><Relationship Id="rId1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hyperlink" Target="https://www.linkedin.com/in/vehzan/" TargetMode="External"/><Relationship Id="rId2" Type="http://schemas.openxmlformats.org/officeDocument/2006/relationships/hyperlink" Target="mailto:vehzan.rustomji@gmail.com"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dsethnascholarship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rdsethnascholarship@gmail.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nsshroff@shroff.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mailto:nshroff@shroff.com.h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TJRAVISHANKAR@TATATRUSTS.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hyperlink" Target="http://www.jntataendowment.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72B1F-6A9D-4F31-9148-86E5F4A250BF}"/>
              </a:ext>
            </a:extLst>
          </p:cNvPr>
          <p:cNvSpPr>
            <a:spLocks noGrp="1"/>
          </p:cNvSpPr>
          <p:nvPr>
            <p:ph idx="1"/>
          </p:nvPr>
        </p:nvSpPr>
        <p:spPr>
          <a:xfrm>
            <a:off x="0" y="2057400"/>
            <a:ext cx="6831873" cy="4191000"/>
          </a:xfrm>
        </p:spPr>
        <p:txBody>
          <a:bodyPr/>
          <a:lstStyle/>
          <a:p>
            <a:pPr marL="0" indent="0" algn="ctr">
              <a:buNone/>
            </a:pPr>
            <a:r>
              <a:rPr lang="en-US" sz="2400" b="1" i="1" dirty="0">
                <a:solidFill>
                  <a:srgbClr val="C00000"/>
                </a:solidFill>
              </a:rPr>
              <a:t>In conversation with Zoroastrian students </a:t>
            </a:r>
          </a:p>
          <a:p>
            <a:pPr marL="0" indent="0" algn="ctr">
              <a:buNone/>
            </a:pPr>
            <a:endParaRPr lang="en-US" sz="1100" b="1" dirty="0">
              <a:solidFill>
                <a:srgbClr val="C00000"/>
              </a:solidFill>
            </a:endParaRPr>
          </a:p>
          <a:p>
            <a:pPr marL="0" indent="0" algn="ctr">
              <a:buNone/>
            </a:pPr>
            <a:r>
              <a:rPr lang="en-US" sz="2400" b="1" i="1" dirty="0">
                <a:solidFill>
                  <a:srgbClr val="C00000"/>
                </a:solidFill>
              </a:rPr>
              <a:t>Scholarships and Funding for Higher Education</a:t>
            </a:r>
          </a:p>
          <a:p>
            <a:pPr marL="0" indent="0" algn="ctr">
              <a:buNone/>
            </a:pPr>
            <a:endParaRPr lang="en-US" sz="1200" b="1" i="1" dirty="0">
              <a:solidFill>
                <a:srgbClr val="C00000"/>
              </a:solidFill>
            </a:endParaRPr>
          </a:p>
          <a:p>
            <a:pPr marL="0" indent="0" algn="ctr">
              <a:buNone/>
            </a:pPr>
            <a:r>
              <a:rPr lang="en-US" sz="2400" b="1" i="1" dirty="0">
                <a:solidFill>
                  <a:srgbClr val="C00000"/>
                </a:solidFill>
              </a:rPr>
              <a:t>Synthesizer</a:t>
            </a:r>
          </a:p>
          <a:p>
            <a:pPr marL="0" indent="0" algn="ctr">
              <a:buNone/>
            </a:pPr>
            <a:r>
              <a:rPr lang="en-US" sz="2000" b="1" dirty="0">
                <a:solidFill>
                  <a:srgbClr val="C00000"/>
                </a:solidFill>
              </a:rPr>
              <a:t>Zenhar Marolia</a:t>
            </a:r>
          </a:p>
          <a:p>
            <a:pPr marL="0" indent="0" algn="ctr">
              <a:buNone/>
            </a:pPr>
            <a:endParaRPr lang="en-US" sz="2000" b="1" dirty="0">
              <a:solidFill>
                <a:srgbClr val="C00000"/>
              </a:solidFill>
            </a:endParaRPr>
          </a:p>
          <a:p>
            <a:pPr marL="0" indent="0" algn="ctr">
              <a:buNone/>
            </a:pPr>
            <a:r>
              <a:rPr lang="en-US" sz="2000" b="1" i="1" dirty="0">
                <a:solidFill>
                  <a:srgbClr val="C00000"/>
                </a:solidFill>
              </a:rPr>
              <a:t>Moderator</a:t>
            </a:r>
          </a:p>
          <a:p>
            <a:pPr marL="0" indent="0" algn="ctr">
              <a:buNone/>
            </a:pPr>
            <a:r>
              <a:rPr lang="en-US" sz="2000" b="1" dirty="0">
                <a:solidFill>
                  <a:srgbClr val="C00000"/>
                </a:solidFill>
              </a:rPr>
              <a:t>Farrokh Mistree</a:t>
            </a:r>
          </a:p>
          <a:p>
            <a:pPr marL="0" indent="0" algn="ctr">
              <a:buNone/>
            </a:pPr>
            <a:r>
              <a:rPr lang="en-US" sz="2000" dirty="0">
                <a:solidFill>
                  <a:srgbClr val="C00000"/>
                </a:solidFill>
                <a:hlinkClick r:id="rId3"/>
              </a:rPr>
              <a:t>farrokh.mistree@ou.edu</a:t>
            </a:r>
            <a:endParaRPr lang="en-US" sz="2000" dirty="0">
              <a:solidFill>
                <a:srgbClr val="C00000"/>
              </a:solidFill>
            </a:endParaRPr>
          </a:p>
        </p:txBody>
      </p:sp>
      <p:sp>
        <p:nvSpPr>
          <p:cNvPr id="2" name="TextBox 1">
            <a:extLst>
              <a:ext uri="{FF2B5EF4-FFF2-40B4-BE49-F238E27FC236}">
                <a16:creationId xmlns:a16="http://schemas.microsoft.com/office/drawing/2014/main" id="{B40E9FA3-F89F-425F-AEEF-2C0A6118C08D}"/>
              </a:ext>
            </a:extLst>
          </p:cNvPr>
          <p:cNvSpPr txBox="1"/>
          <p:nvPr/>
        </p:nvSpPr>
        <p:spPr>
          <a:xfrm>
            <a:off x="7543800" y="762000"/>
            <a:ext cx="4648200" cy="5447645"/>
          </a:xfrm>
          <a:prstGeom prst="rect">
            <a:avLst/>
          </a:prstGeom>
          <a:noFill/>
        </p:spPr>
        <p:txBody>
          <a:bodyPr wrap="square" rtlCol="0">
            <a:spAutoFit/>
          </a:bodyPr>
          <a:lstStyle/>
          <a:p>
            <a:r>
              <a:rPr lang="en-US" sz="2400" b="1" dirty="0">
                <a:solidFill>
                  <a:srgbClr val="C00000"/>
                </a:solidFill>
                <a:latin typeface="Calibri" panose="020F0502020204030204" pitchFamily="34" charset="0"/>
              </a:rPr>
              <a:t>Panelists</a:t>
            </a:r>
          </a:p>
          <a:p>
            <a:endParaRPr lang="en-US" dirty="0"/>
          </a:p>
          <a:p>
            <a:r>
              <a:rPr lang="en-US" dirty="0">
                <a:solidFill>
                  <a:srgbClr val="C00000"/>
                </a:solidFill>
              </a:rPr>
              <a:t>Neville S. Shroff-President &amp; Managing Trustee of the Zoroastrian Association, Zoroastrian Charitable Trust of Hong Kong,  Canton &amp; Macao.</a:t>
            </a:r>
          </a:p>
          <a:p>
            <a:endParaRPr lang="en-US" dirty="0">
              <a:solidFill>
                <a:srgbClr val="C00000"/>
              </a:solidFill>
            </a:endParaRPr>
          </a:p>
          <a:p>
            <a:r>
              <a:rPr lang="en-US" dirty="0">
                <a:solidFill>
                  <a:srgbClr val="C00000"/>
                </a:solidFill>
              </a:rPr>
              <a:t>T. J. Ravishankar-Director J N Tata Endowment for the Higher Education of Indians &amp; Head, Individual Grants Program (Education), Tata Trusts.</a:t>
            </a:r>
          </a:p>
          <a:p>
            <a:endParaRPr lang="en-US" dirty="0">
              <a:solidFill>
                <a:srgbClr val="C00000"/>
              </a:solidFill>
            </a:endParaRPr>
          </a:p>
          <a:p>
            <a:r>
              <a:rPr lang="en-US" dirty="0">
                <a:solidFill>
                  <a:srgbClr val="C00000"/>
                </a:solidFill>
              </a:rPr>
              <a:t>Ryan Pereira-Regional Officer, United States-India Educational Foundation (USIEF). Also managing the Fulbright Scholarship </a:t>
            </a:r>
            <a:r>
              <a:rPr lang="en-US" dirty="0" err="1">
                <a:solidFill>
                  <a:srgbClr val="C00000"/>
                </a:solidFill>
              </a:rPr>
              <a:t>Programme</a:t>
            </a:r>
            <a:r>
              <a:rPr lang="en-US" dirty="0">
                <a:solidFill>
                  <a:srgbClr val="C00000"/>
                </a:solidFill>
              </a:rPr>
              <a:t>.</a:t>
            </a:r>
          </a:p>
          <a:p>
            <a:endParaRPr lang="en-US" dirty="0">
              <a:solidFill>
                <a:srgbClr val="C00000"/>
              </a:solidFill>
            </a:endParaRPr>
          </a:p>
          <a:p>
            <a:r>
              <a:rPr lang="en-US" dirty="0">
                <a:solidFill>
                  <a:srgbClr val="C00000"/>
                </a:solidFill>
              </a:rPr>
              <a:t>Farrokh Rustomji-Chief Executive </a:t>
            </a:r>
          </a:p>
          <a:p>
            <a:r>
              <a:rPr lang="en-US" dirty="0">
                <a:solidFill>
                  <a:srgbClr val="C00000"/>
                </a:solidFill>
              </a:rPr>
              <a:t>R D Sethna Scholarship Fund</a:t>
            </a:r>
          </a:p>
        </p:txBody>
      </p:sp>
      <p:pic>
        <p:nvPicPr>
          <p:cNvPr id="4" name="Picture 3" descr="wzcc | Search Results | Zoroastrians.net">
            <a:extLst>
              <a:ext uri="{FF2B5EF4-FFF2-40B4-BE49-F238E27FC236}">
                <a16:creationId xmlns:a16="http://schemas.microsoft.com/office/drawing/2014/main" id="{559F8EDB-7151-4A60-9B37-F7D0472BA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 y="0"/>
            <a:ext cx="6248400" cy="876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2336A5-00DE-4A92-8120-199ED21F3BA0}"/>
              </a:ext>
            </a:extLst>
          </p:cNvPr>
          <p:cNvSpPr/>
          <p:nvPr/>
        </p:nvSpPr>
        <p:spPr>
          <a:xfrm>
            <a:off x="0" y="914400"/>
            <a:ext cx="6248400" cy="830997"/>
          </a:xfrm>
          <a:prstGeom prst="rect">
            <a:avLst/>
          </a:prstGeom>
        </p:spPr>
        <p:txBody>
          <a:bodyPr wrap="square">
            <a:spAutoFit/>
          </a:bodyPr>
          <a:lstStyle/>
          <a:p>
            <a:pPr algn="ctr"/>
            <a:r>
              <a:rPr lang="en-US" sz="2400" b="1" dirty="0">
                <a:solidFill>
                  <a:srgbClr val="C00000"/>
                </a:solidFill>
              </a:rPr>
              <a:t>Entrepreneurship is the pursuit of opportunity beyond resources controlled</a:t>
            </a:r>
          </a:p>
        </p:txBody>
      </p:sp>
    </p:spTree>
    <p:extLst>
      <p:ext uri="{BB962C8B-B14F-4D97-AF65-F5344CB8AC3E}">
        <p14:creationId xmlns:p14="http://schemas.microsoft.com/office/powerpoint/2010/main" val="263913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0166"/>
            <a:ext cx="11734800" cy="752833"/>
          </a:xfrm>
        </p:spPr>
        <p:txBody>
          <a:bodyPr/>
          <a:lstStyle/>
          <a:p>
            <a:pPr algn="ctr"/>
            <a:r>
              <a:rPr lang="en-US" sz="3600" dirty="0">
                <a:latin typeface="+mj-lt"/>
                <a:ea typeface="Verdana" panose="020B0604030504040204" pitchFamily="34" charset="0"/>
              </a:rPr>
              <a:t>ELIGIBILITY CRITERIA</a:t>
            </a:r>
            <a:endParaRPr lang="en-IN" sz="3600" dirty="0">
              <a:latin typeface="+mj-lt"/>
              <a:ea typeface="Verdana" panose="020B0604030504040204" pitchFamily="34" charset="0"/>
            </a:endParaRPr>
          </a:p>
        </p:txBody>
      </p:sp>
      <p:sp>
        <p:nvSpPr>
          <p:cNvPr id="3" name="Content Placeholder 2"/>
          <p:cNvSpPr>
            <a:spLocks noGrp="1"/>
          </p:cNvSpPr>
          <p:nvPr>
            <p:ph idx="1"/>
          </p:nvPr>
        </p:nvSpPr>
        <p:spPr>
          <a:xfrm>
            <a:off x="381000" y="1142999"/>
            <a:ext cx="11430000" cy="5181601"/>
          </a:xfrm>
        </p:spPr>
        <p:txBody>
          <a:bodyPr/>
          <a:lstStyle/>
          <a:p>
            <a:pPr algn="just"/>
            <a:r>
              <a:rPr lang="en-US" sz="2000" dirty="0">
                <a:solidFill>
                  <a:srgbClr val="333333"/>
                </a:solidFill>
                <a:latin typeface="Calibri" panose="020F0502020204030204" pitchFamily="34" charset="0"/>
                <a:ea typeface="Cambria Math" panose="02040503050406030204" pitchFamily="18" charset="0"/>
                <a:cs typeface="Calibri" panose="020F0502020204030204" pitchFamily="34" charset="0"/>
              </a:rPr>
              <a:t>Candidates should be Indian nationals who are graduates of a </a:t>
            </a:r>
            <a:r>
              <a:rPr lang="en-US" sz="2000" dirty="0" err="1">
                <a:solidFill>
                  <a:srgbClr val="333333"/>
                </a:solidFill>
                <a:latin typeface="Calibri" panose="020F0502020204030204" pitchFamily="34" charset="0"/>
                <a:ea typeface="Cambria Math" panose="02040503050406030204" pitchFamily="18" charset="0"/>
                <a:cs typeface="Calibri" panose="020F0502020204030204" pitchFamily="34" charset="0"/>
              </a:rPr>
              <a:t>recognised</a:t>
            </a:r>
            <a:r>
              <a:rPr lang="en-US" sz="2000" dirty="0">
                <a:solidFill>
                  <a:srgbClr val="333333"/>
                </a:solidFill>
                <a:latin typeface="Calibri" panose="020F0502020204030204" pitchFamily="34" charset="0"/>
                <a:ea typeface="Cambria Math" panose="02040503050406030204" pitchFamily="18" charset="0"/>
                <a:cs typeface="Calibri" panose="020F0502020204030204" pitchFamily="34" charset="0"/>
              </a:rPr>
              <a:t> Indian University and have secured at least 60% in their last academic examination. If you do not have an undergraduate degree from a recognized University in India, you are not eligible to apply.</a:t>
            </a:r>
          </a:p>
          <a:p>
            <a:pPr algn="just"/>
            <a:r>
              <a:rPr lang="en-US" sz="2000" dirty="0">
                <a:solidFill>
                  <a:srgbClr val="333333"/>
                </a:solidFill>
                <a:latin typeface="Calibri" panose="020F0502020204030204" pitchFamily="34" charset="0"/>
                <a:ea typeface="Cambria Math" panose="02040503050406030204" pitchFamily="18" charset="0"/>
                <a:cs typeface="Calibri" panose="020F0502020204030204" pitchFamily="34" charset="0"/>
              </a:rPr>
              <a:t>Candidates who are at the beginning of the second year of their overseas studies (Fall 2021 – Spring 2022) are also eligible to apply. This is applicable only if the minimum duration of course is 2 years. J N Tata scholars who have fully repaid their existing loan scholarship account are eligible to apply.</a:t>
            </a:r>
          </a:p>
          <a:p>
            <a:pPr algn="just"/>
            <a:r>
              <a:rPr lang="en-US" sz="2000" dirty="0">
                <a:solidFill>
                  <a:srgbClr val="333333"/>
                </a:solidFill>
                <a:latin typeface="Calibri" panose="020F0502020204030204" pitchFamily="34" charset="0"/>
                <a:ea typeface="Cambria Math" panose="02040503050406030204" pitchFamily="18" charset="0"/>
                <a:cs typeface="Calibri" panose="020F0502020204030204" pitchFamily="34" charset="0"/>
              </a:rPr>
              <a:t>Candidates in the final year of the degree course and those awaiting results are eligible to apply. Candidates may apply even if they do not have the admission/offer letters, at the time of making the application, from the Universities to which they have applied for the academic year 2021-2022. However they must update their applications status with the Endowment once they secure admission.</a:t>
            </a:r>
          </a:p>
          <a:p>
            <a:pPr algn="just"/>
            <a:r>
              <a:rPr lang="en-US" sz="2000" dirty="0">
                <a:solidFill>
                  <a:srgbClr val="333333"/>
                </a:solidFill>
                <a:latin typeface="Calibri" panose="020F0502020204030204" pitchFamily="34" charset="0"/>
                <a:ea typeface="Cambria Math" panose="02040503050406030204" pitchFamily="18" charset="0"/>
                <a:cs typeface="Calibri" panose="020F0502020204030204" pitchFamily="34" charset="0"/>
              </a:rPr>
              <a:t>Candidates not older than 45 years as on 30th June, 2021, with a good academic record and experience in their fields, specialization or training may also apply.</a:t>
            </a:r>
          </a:p>
          <a:p>
            <a:pPr algn="just"/>
            <a:r>
              <a:rPr lang="en-US" sz="2000" dirty="0">
                <a:solidFill>
                  <a:srgbClr val="333333"/>
                </a:solidFill>
                <a:latin typeface="Calibri" panose="020F0502020204030204" pitchFamily="34" charset="0"/>
                <a:ea typeface="Cambria Math" panose="02040503050406030204" pitchFamily="18" charset="0"/>
                <a:cs typeface="Calibri" panose="020F0502020204030204" pitchFamily="34" charset="0"/>
              </a:rPr>
              <a:t>Candidates  going abroad for seminars,  conferences and undergraduate studies </a:t>
            </a:r>
            <a:r>
              <a:rPr lang="en-US" sz="2000" b="1" dirty="0">
                <a:solidFill>
                  <a:srgbClr val="333333"/>
                </a:solidFill>
                <a:latin typeface="Calibri" panose="020F0502020204030204" pitchFamily="34" charset="0"/>
                <a:ea typeface="Cambria Math" panose="02040503050406030204" pitchFamily="18" charset="0"/>
                <a:cs typeface="Calibri" panose="020F0502020204030204" pitchFamily="34" charset="0"/>
              </a:rPr>
              <a:t>are not eligible </a:t>
            </a:r>
            <a:r>
              <a:rPr lang="en-US" sz="2000" dirty="0">
                <a:solidFill>
                  <a:srgbClr val="333333"/>
                </a:solidFill>
                <a:latin typeface="Calibri" panose="020F0502020204030204" pitchFamily="34" charset="0"/>
                <a:ea typeface="Cambria Math" panose="02040503050406030204" pitchFamily="18" charset="0"/>
                <a:cs typeface="Calibri" panose="020F0502020204030204" pitchFamily="34" charset="0"/>
              </a:rPr>
              <a:t> for  the J. N. Tata Endowment Loan Scholarship.</a:t>
            </a:r>
          </a:p>
        </p:txBody>
      </p:sp>
    </p:spTree>
    <p:extLst>
      <p:ext uri="{BB962C8B-B14F-4D97-AF65-F5344CB8AC3E}">
        <p14:creationId xmlns:p14="http://schemas.microsoft.com/office/powerpoint/2010/main" val="316492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10972800" cy="487362"/>
          </a:xfrm>
        </p:spPr>
        <p:txBody>
          <a:bodyPr>
            <a:normAutofit fontScale="90000"/>
          </a:bodyPr>
          <a:lstStyle/>
          <a:p>
            <a:pPr algn="ctr"/>
            <a:r>
              <a:rPr lang="en-US" sz="3600" dirty="0">
                <a:latin typeface="+mj-lt"/>
                <a:ea typeface="Verdana" panose="020B0604030504040204" pitchFamily="34" charset="0"/>
              </a:rPr>
              <a:t>TIMELINE FOR APPLICATION</a:t>
            </a:r>
            <a:endParaRPr lang="en-IN" sz="3600" dirty="0">
              <a:latin typeface="+mj-lt"/>
              <a:ea typeface="Verdana" panose="020B0604030504040204" pitchFamily="34" charset="0"/>
            </a:endParaRPr>
          </a:p>
        </p:txBody>
      </p:sp>
      <p:graphicFrame>
        <p:nvGraphicFramePr>
          <p:cNvPr id="5" name="Content Placeholder 4"/>
          <p:cNvGraphicFramePr>
            <a:graphicFrameLocks noGrp="1"/>
          </p:cNvGraphicFramePr>
          <p:nvPr>
            <p:ph idx="1"/>
          </p:nvPr>
        </p:nvGraphicFramePr>
        <p:xfrm>
          <a:off x="990600" y="990600"/>
          <a:ext cx="10515600" cy="5453517"/>
        </p:xfrm>
        <a:graphic>
          <a:graphicData uri="http://schemas.openxmlformats.org/drawingml/2006/table">
            <a:tbl>
              <a:tblPr firstRow="1" bandRow="1">
                <a:tableStyleId>{5C22544A-7EE6-4342-B048-85BDC9FD1C3A}</a:tableStyleId>
              </a:tblPr>
              <a:tblGrid>
                <a:gridCol w="3448664">
                  <a:extLst>
                    <a:ext uri="{9D8B030D-6E8A-4147-A177-3AD203B41FA5}">
                      <a16:colId xmlns:a16="http://schemas.microsoft.com/office/drawing/2014/main" val="838731652"/>
                    </a:ext>
                  </a:extLst>
                </a:gridCol>
                <a:gridCol w="7066936">
                  <a:extLst>
                    <a:ext uri="{9D8B030D-6E8A-4147-A177-3AD203B41FA5}">
                      <a16:colId xmlns:a16="http://schemas.microsoft.com/office/drawing/2014/main" val="4167361424"/>
                    </a:ext>
                  </a:extLst>
                </a:gridCol>
              </a:tblGrid>
              <a:tr h="871741">
                <a:tc>
                  <a:txBody>
                    <a:bodyPr/>
                    <a:lstStyle/>
                    <a:p>
                      <a:r>
                        <a:rPr lang="en-IN" sz="2000" b="0" dirty="0">
                          <a:solidFill>
                            <a:schemeClr val="tx1"/>
                          </a:solidFill>
                          <a:latin typeface="+mn-lt"/>
                        </a:rPr>
                        <a:t>1</a:t>
                      </a:r>
                      <a:r>
                        <a:rPr lang="en-IN" sz="2000" b="0" baseline="30000" dirty="0">
                          <a:solidFill>
                            <a:schemeClr val="tx1"/>
                          </a:solidFill>
                          <a:latin typeface="+mn-lt"/>
                        </a:rPr>
                        <a:t>st</a:t>
                      </a:r>
                      <a:r>
                        <a:rPr lang="en-IN" sz="2000" b="0" dirty="0">
                          <a:solidFill>
                            <a:schemeClr val="tx1"/>
                          </a:solidFill>
                          <a:latin typeface="+mn-lt"/>
                        </a:rPr>
                        <a:t> week of December to 2</a:t>
                      </a:r>
                      <a:r>
                        <a:rPr lang="en-IN" sz="2000" b="0" baseline="30000" dirty="0">
                          <a:solidFill>
                            <a:schemeClr val="tx1"/>
                          </a:solidFill>
                          <a:latin typeface="+mn-lt"/>
                        </a:rPr>
                        <a:t>nd</a:t>
                      </a:r>
                      <a:r>
                        <a:rPr lang="en-IN" sz="2000" b="0" dirty="0">
                          <a:solidFill>
                            <a:schemeClr val="tx1"/>
                          </a:solidFill>
                          <a:latin typeface="+mn-lt"/>
                        </a:rPr>
                        <a:t> week of March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Release of the advertisement inviting applications – window of 3 months. (Using multiple channels)</a:t>
                      </a:r>
                      <a:endParaRPr lang="en-IN" sz="20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19852124"/>
                  </a:ext>
                </a:extLst>
              </a:tr>
              <a:tr h="827848">
                <a:tc>
                  <a:txBody>
                    <a:bodyPr/>
                    <a:lstStyle/>
                    <a:p>
                      <a:r>
                        <a:rPr lang="en-IN" sz="2000" b="0" dirty="0">
                          <a:solidFill>
                            <a:schemeClr val="tx1"/>
                          </a:solidFill>
                          <a:latin typeface="+mn-lt"/>
                        </a:rPr>
                        <a:t>2</a:t>
                      </a:r>
                      <a:r>
                        <a:rPr lang="en-IN" sz="2000" b="0" baseline="30000" dirty="0">
                          <a:solidFill>
                            <a:schemeClr val="tx1"/>
                          </a:solidFill>
                          <a:latin typeface="+mn-lt"/>
                        </a:rPr>
                        <a:t>nd</a:t>
                      </a:r>
                      <a:r>
                        <a:rPr lang="en-IN" sz="2000" b="0" dirty="0">
                          <a:solidFill>
                            <a:schemeClr val="tx1"/>
                          </a:solidFill>
                          <a:latin typeface="+mn-lt"/>
                        </a:rPr>
                        <a:t> week of March t</a:t>
                      </a:r>
                      <a:r>
                        <a:rPr lang="en-IN" sz="2000" b="0" baseline="0" dirty="0">
                          <a:solidFill>
                            <a:schemeClr val="tx1"/>
                          </a:solidFill>
                          <a:latin typeface="+mn-lt"/>
                        </a:rPr>
                        <a:t>o 1</a:t>
                      </a:r>
                      <a:r>
                        <a:rPr lang="en-IN" sz="2000" b="0" baseline="30000" dirty="0">
                          <a:solidFill>
                            <a:schemeClr val="tx1"/>
                          </a:solidFill>
                          <a:latin typeface="+mn-lt"/>
                        </a:rPr>
                        <a:t>st</a:t>
                      </a:r>
                      <a:r>
                        <a:rPr lang="en-IN" sz="2000" b="0" baseline="0" dirty="0">
                          <a:solidFill>
                            <a:schemeClr val="tx1"/>
                          </a:solidFill>
                          <a:latin typeface="+mn-lt"/>
                        </a:rPr>
                        <a:t> week of April </a:t>
                      </a:r>
                      <a:endParaRPr lang="en-IN"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b="0" dirty="0">
                          <a:solidFill>
                            <a:schemeClr val="tx1"/>
                          </a:solidFill>
                          <a:latin typeface="+mn-lt"/>
                        </a:rPr>
                        <a:t>Scrutiny</a:t>
                      </a:r>
                      <a:r>
                        <a:rPr lang="en-IN" sz="2000" b="0" baseline="0" dirty="0">
                          <a:solidFill>
                            <a:schemeClr val="tx1"/>
                          </a:solidFill>
                          <a:latin typeface="+mn-lt"/>
                        </a:rPr>
                        <a:t> of the applications</a:t>
                      </a:r>
                      <a:endParaRPr lang="en-IN"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0466834"/>
                  </a:ext>
                </a:extLst>
              </a:tr>
              <a:tr h="871741">
                <a:tc>
                  <a:txBody>
                    <a:bodyPr/>
                    <a:lstStyle/>
                    <a:p>
                      <a:r>
                        <a:rPr lang="en-IN" sz="2000" b="0" dirty="0">
                          <a:solidFill>
                            <a:schemeClr val="tx1"/>
                          </a:solidFill>
                          <a:latin typeface="+mn-lt"/>
                        </a:rPr>
                        <a:t>2</a:t>
                      </a:r>
                      <a:r>
                        <a:rPr lang="en-IN" sz="2000" b="0" baseline="30000" dirty="0">
                          <a:solidFill>
                            <a:schemeClr val="tx1"/>
                          </a:solidFill>
                          <a:latin typeface="+mn-lt"/>
                        </a:rPr>
                        <a:t>nd</a:t>
                      </a:r>
                      <a:r>
                        <a:rPr lang="en-IN" sz="2000" b="0" dirty="0">
                          <a:solidFill>
                            <a:schemeClr val="tx1"/>
                          </a:solidFill>
                          <a:latin typeface="+mn-lt"/>
                        </a:rPr>
                        <a:t> week of April (Sunday)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latin typeface="+mn-lt"/>
                          <a:cs typeface="Arial" panose="020B0604020202020204" pitchFamily="34" charset="0"/>
                        </a:rPr>
                        <a:t>Online</a:t>
                      </a:r>
                      <a:r>
                        <a:rPr lang="en-IN" sz="2000" baseline="0" dirty="0">
                          <a:latin typeface="+mn-lt"/>
                          <a:cs typeface="Arial" panose="020B0604020202020204" pitchFamily="34" charset="0"/>
                        </a:rPr>
                        <a:t> test on the lines of Thinking Skills Assessment to shortlist candidates for interview. </a:t>
                      </a:r>
                      <a:r>
                        <a:rPr lang="en-IN" sz="2000" b="0" dirty="0">
                          <a:solidFill>
                            <a:schemeClr val="tx1"/>
                          </a:solidFill>
                          <a:latin typeface="+mn-lt"/>
                        </a:rPr>
                        <a:t>(Results</a:t>
                      </a:r>
                      <a:r>
                        <a:rPr lang="en-IN" sz="2000" b="0" baseline="0" dirty="0">
                          <a:solidFill>
                            <a:schemeClr val="tx1"/>
                          </a:solidFill>
                          <a:latin typeface="+mn-lt"/>
                        </a:rPr>
                        <a:t> are declared within 7 days after the exam)</a:t>
                      </a:r>
                      <a:endParaRPr lang="en-IN"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1768647"/>
                  </a:ext>
                </a:extLst>
              </a:tr>
              <a:tr h="1782422">
                <a:tc>
                  <a:txBody>
                    <a:bodyPr/>
                    <a:lstStyle/>
                    <a:p>
                      <a:r>
                        <a:rPr lang="en-IN" sz="2000" b="0" dirty="0">
                          <a:solidFill>
                            <a:schemeClr val="tx1"/>
                          </a:solidFill>
                          <a:latin typeface="+mn-lt"/>
                        </a:rPr>
                        <a:t>3</a:t>
                      </a:r>
                      <a:r>
                        <a:rPr lang="en-IN" sz="2000" b="0" baseline="30000" dirty="0">
                          <a:solidFill>
                            <a:schemeClr val="tx1"/>
                          </a:solidFill>
                          <a:latin typeface="+mn-lt"/>
                        </a:rPr>
                        <a:t>rd</a:t>
                      </a:r>
                      <a:r>
                        <a:rPr lang="en-IN" sz="2000" b="0" dirty="0">
                          <a:solidFill>
                            <a:schemeClr val="tx1"/>
                          </a:solidFill>
                          <a:latin typeface="+mn-lt"/>
                        </a:rPr>
                        <a:t> week</a:t>
                      </a:r>
                      <a:r>
                        <a:rPr lang="en-IN" sz="2000" b="0" baseline="0" dirty="0">
                          <a:solidFill>
                            <a:schemeClr val="tx1"/>
                          </a:solidFill>
                          <a:latin typeface="+mn-lt"/>
                        </a:rPr>
                        <a:t> of April to 3</a:t>
                      </a:r>
                      <a:r>
                        <a:rPr lang="en-IN" sz="2000" b="0" baseline="30000" dirty="0">
                          <a:solidFill>
                            <a:schemeClr val="tx1"/>
                          </a:solidFill>
                          <a:latin typeface="+mn-lt"/>
                        </a:rPr>
                        <a:t>rd</a:t>
                      </a:r>
                      <a:r>
                        <a:rPr lang="en-IN" sz="2000" b="0" baseline="0" dirty="0">
                          <a:solidFill>
                            <a:schemeClr val="tx1"/>
                          </a:solidFill>
                          <a:latin typeface="+mn-lt"/>
                        </a:rPr>
                        <a:t> week of June</a:t>
                      </a:r>
                      <a:endParaRPr lang="en-IN"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i="0" kern="1200" dirty="0">
                          <a:solidFill>
                            <a:schemeClr val="tx1"/>
                          </a:solidFill>
                          <a:effectLst/>
                          <a:latin typeface="+mn-lt"/>
                          <a:ea typeface="+mn-ea"/>
                          <a:cs typeface="+mn-cs"/>
                        </a:rPr>
                        <a:t>Interviews over skype or in person with the Director</a:t>
                      </a:r>
                      <a:r>
                        <a:rPr lang="en-US" sz="2000" b="0" i="0" kern="1200" baseline="0" dirty="0">
                          <a:solidFill>
                            <a:schemeClr val="tx1"/>
                          </a:solidFill>
                          <a:effectLst/>
                          <a:latin typeface="+mn-lt"/>
                          <a:ea typeface="+mn-ea"/>
                          <a:cs typeface="+mn-cs"/>
                        </a:rPr>
                        <a:t> of the Endowment and Subject </a:t>
                      </a:r>
                      <a:r>
                        <a:rPr lang="en-US" sz="2000" b="0" i="1" kern="1200" dirty="0">
                          <a:solidFill>
                            <a:schemeClr val="tx1"/>
                          </a:solidFill>
                          <a:effectLst/>
                          <a:latin typeface="+mn-lt"/>
                          <a:ea typeface="+mn-ea"/>
                          <a:cs typeface="+mn-cs"/>
                        </a:rPr>
                        <a:t>Experts who are drawn from the industry, professions, reputed Indian Universities, IITs, TIFR. Some are from overseas universities such as University of Rotterdam and Framingham State University, University of Queensland and few former J N Tata Scholars.</a:t>
                      </a:r>
                      <a:endParaRPr lang="en-IN" sz="2000" b="0" i="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0410501"/>
                  </a:ext>
                </a:extLst>
              </a:tr>
              <a:tr h="827848">
                <a:tc>
                  <a:txBody>
                    <a:bodyPr/>
                    <a:lstStyle/>
                    <a:p>
                      <a:r>
                        <a:rPr lang="en-IN" sz="2000" b="0" dirty="0">
                          <a:solidFill>
                            <a:schemeClr val="tx1"/>
                          </a:solidFill>
                          <a:latin typeface="+mn-lt"/>
                        </a:rPr>
                        <a:t>1</a:t>
                      </a:r>
                      <a:r>
                        <a:rPr lang="en-IN" sz="2000" b="0" baseline="30000" dirty="0">
                          <a:solidFill>
                            <a:schemeClr val="tx1"/>
                          </a:solidFill>
                          <a:latin typeface="+mn-lt"/>
                        </a:rPr>
                        <a:t>st</a:t>
                      </a:r>
                      <a:r>
                        <a:rPr lang="en-IN" sz="2000" b="0" dirty="0">
                          <a:solidFill>
                            <a:schemeClr val="tx1"/>
                          </a:solidFill>
                          <a:latin typeface="+mn-lt"/>
                        </a:rPr>
                        <a:t> week</a:t>
                      </a:r>
                      <a:r>
                        <a:rPr lang="en-IN" sz="2000" b="0" baseline="0" dirty="0">
                          <a:solidFill>
                            <a:schemeClr val="tx1"/>
                          </a:solidFill>
                          <a:latin typeface="+mn-lt"/>
                        </a:rPr>
                        <a:t> of </a:t>
                      </a:r>
                      <a:r>
                        <a:rPr lang="en-IN" sz="2000" b="0" dirty="0">
                          <a:solidFill>
                            <a:schemeClr val="tx1"/>
                          </a:solidFill>
                          <a:latin typeface="+mn-lt"/>
                        </a:rPr>
                        <a:t>July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b="0" dirty="0">
                          <a:solidFill>
                            <a:schemeClr val="tx1"/>
                          </a:solidFill>
                          <a:latin typeface="+mn-lt"/>
                        </a:rPr>
                        <a:t>Final results are declared based on the principle of relative merit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45008"/>
                  </a:ext>
                </a:extLst>
              </a:tr>
            </a:tbl>
          </a:graphicData>
        </a:graphic>
      </p:graphicFrame>
    </p:spTree>
    <p:extLst>
      <p:ext uri="{BB962C8B-B14F-4D97-AF65-F5344CB8AC3E}">
        <p14:creationId xmlns:p14="http://schemas.microsoft.com/office/powerpoint/2010/main" val="281312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734800" cy="487362"/>
          </a:xfrm>
        </p:spPr>
        <p:txBody>
          <a:bodyPr>
            <a:normAutofit fontScale="90000"/>
          </a:bodyPr>
          <a:lstStyle/>
          <a:p>
            <a:pPr algn="ctr"/>
            <a:r>
              <a:rPr lang="en-US" sz="3600" dirty="0">
                <a:latin typeface="+mj-lt"/>
                <a:ea typeface="Verdana" panose="020B0604030504040204" pitchFamily="34" charset="0"/>
              </a:rPr>
              <a:t>KEY POINTS</a:t>
            </a:r>
            <a:endParaRPr lang="en-IN" sz="3600" dirty="0">
              <a:latin typeface="+mj-lt"/>
              <a:ea typeface="Verdana" panose="020B0604030504040204" pitchFamily="34" charset="0"/>
            </a:endParaRPr>
          </a:p>
        </p:txBody>
      </p:sp>
      <p:sp>
        <p:nvSpPr>
          <p:cNvPr id="3" name="Content Placeholder 2"/>
          <p:cNvSpPr>
            <a:spLocks noGrp="1"/>
          </p:cNvSpPr>
          <p:nvPr>
            <p:ph idx="1"/>
          </p:nvPr>
        </p:nvSpPr>
        <p:spPr>
          <a:xfrm>
            <a:off x="304800" y="914400"/>
            <a:ext cx="11734800" cy="5410200"/>
          </a:xfrm>
        </p:spPr>
        <p:txBody>
          <a:bodyPr>
            <a:normAutofit lnSpcReduction="10000"/>
          </a:bodyPr>
          <a:lstStyle/>
          <a:p>
            <a:pPr marL="0" indent="0">
              <a:buNone/>
            </a:pPr>
            <a:r>
              <a:rPr lang="en-US" sz="2000" dirty="0">
                <a:latin typeface="Calibri" panose="020F0502020204030204" pitchFamily="34" charset="0"/>
                <a:ea typeface="Cambria Math" panose="02040503050406030204" pitchFamily="18" charset="0"/>
                <a:cs typeface="Calibri" panose="020F0502020204030204" pitchFamily="34" charset="0"/>
              </a:rPr>
              <a:t>Highly competitive: Not just how good you are but how good you are relative to others.</a:t>
            </a:r>
          </a:p>
          <a:p>
            <a:pPr marL="0" indent="0">
              <a:buNone/>
            </a:pPr>
            <a:endParaRPr lang="en-US" sz="2000" dirty="0">
              <a:latin typeface="Calibri" panose="020F0502020204030204" pitchFamily="34" charset="0"/>
              <a:ea typeface="Cambria Math" panose="02040503050406030204" pitchFamily="18" charset="0"/>
              <a:cs typeface="Calibri" panose="020F0502020204030204" pitchFamily="34" charset="0"/>
            </a:endParaRPr>
          </a:p>
          <a:p>
            <a:pPr marL="0" indent="0">
              <a:buNone/>
            </a:pPr>
            <a:r>
              <a:rPr lang="en-US" sz="2000" dirty="0">
                <a:latin typeface="Calibri" panose="020F0502020204030204" pitchFamily="34" charset="0"/>
                <a:ea typeface="Cambria Math" panose="02040503050406030204" pitchFamily="18" charset="0"/>
                <a:cs typeface="Calibri" panose="020F0502020204030204" pitchFamily="34" charset="0"/>
              </a:rPr>
              <a:t>Get a good GRE/GMAT/TOEF/IELTS score – it matters.</a:t>
            </a:r>
          </a:p>
          <a:p>
            <a:pPr marL="0" indent="0">
              <a:buNone/>
            </a:pPr>
            <a:endParaRPr lang="en-US" sz="2000" dirty="0">
              <a:latin typeface="Calibri" panose="020F0502020204030204" pitchFamily="34" charset="0"/>
              <a:ea typeface="Cambria Math" panose="02040503050406030204" pitchFamily="18" charset="0"/>
              <a:cs typeface="Calibri" panose="020F0502020204030204" pitchFamily="34" charset="0"/>
            </a:endParaRPr>
          </a:p>
          <a:p>
            <a:pPr marL="0" indent="0">
              <a:buNone/>
            </a:pPr>
            <a:r>
              <a:rPr lang="en-US" sz="2000" dirty="0">
                <a:latin typeface="Calibri" panose="020F0502020204030204" pitchFamily="34" charset="0"/>
                <a:ea typeface="Cambria Math" panose="02040503050406030204" pitchFamily="18" charset="0"/>
                <a:cs typeface="Calibri" panose="020F0502020204030204" pitchFamily="34" charset="0"/>
              </a:rPr>
              <a:t>Write a good Statement of Purpose. Don’t burden it with too much biographical information. Focus on explaining the journey (including any deviation) from earlier studies to the choice you are making. Biography may be an influence, but the emphasis is on the intellectual. Write what you can defend. Don’t write to impress.</a:t>
            </a:r>
          </a:p>
          <a:p>
            <a:pPr marL="0" indent="0">
              <a:buNone/>
            </a:pPr>
            <a:r>
              <a:rPr lang="en-US" sz="2000" dirty="0">
                <a:latin typeface="Calibri" panose="020F0502020204030204" pitchFamily="34" charset="0"/>
                <a:ea typeface="Cambria Math" panose="02040503050406030204" pitchFamily="18" charset="0"/>
                <a:cs typeface="Calibri" panose="020F0502020204030204" pitchFamily="34" charset="0"/>
              </a:rPr>
              <a:t> </a:t>
            </a:r>
          </a:p>
          <a:p>
            <a:pPr marL="0" indent="0">
              <a:buNone/>
            </a:pPr>
            <a:r>
              <a:rPr lang="en-US" sz="2000" dirty="0">
                <a:latin typeface="Calibri" panose="020F0502020204030204" pitchFamily="34" charset="0"/>
                <a:ea typeface="Cambria Math" panose="02040503050406030204" pitchFamily="18" charset="0"/>
                <a:cs typeface="Calibri" panose="020F0502020204030204" pitchFamily="34" charset="0"/>
              </a:rPr>
              <a:t>The first shortlist depends on your academic and related scores – takes you to the online test - TSA</a:t>
            </a:r>
          </a:p>
          <a:p>
            <a:pPr marL="0" indent="0">
              <a:buNone/>
            </a:pPr>
            <a:endParaRPr lang="en-US" sz="2000" dirty="0">
              <a:latin typeface="Calibri" panose="020F0502020204030204" pitchFamily="34" charset="0"/>
              <a:ea typeface="Cambria Math" panose="02040503050406030204" pitchFamily="18" charset="0"/>
              <a:cs typeface="Calibri" panose="020F0502020204030204" pitchFamily="34" charset="0"/>
            </a:endParaRPr>
          </a:p>
          <a:p>
            <a:pPr marL="0" indent="0">
              <a:buNone/>
            </a:pPr>
            <a:r>
              <a:rPr lang="en-US" sz="2000" dirty="0">
                <a:latin typeface="Calibri" panose="020F0502020204030204" pitchFamily="34" charset="0"/>
                <a:ea typeface="Cambria Math" panose="02040503050406030204" pitchFamily="18" charset="0"/>
                <a:cs typeface="Calibri" panose="020F0502020204030204" pitchFamily="34" charset="0"/>
              </a:rPr>
              <a:t>Thinking Skills assessment – a great deal of material is freely available. Takes you to the interview.</a:t>
            </a:r>
          </a:p>
          <a:p>
            <a:pPr marL="0" indent="0">
              <a:buNone/>
            </a:pPr>
            <a:endParaRPr lang="en-US" sz="2000" dirty="0">
              <a:latin typeface="Calibri" panose="020F0502020204030204" pitchFamily="34" charset="0"/>
              <a:ea typeface="Cambria Math" panose="02040503050406030204" pitchFamily="18" charset="0"/>
              <a:cs typeface="Calibri" panose="020F0502020204030204" pitchFamily="34" charset="0"/>
            </a:endParaRPr>
          </a:p>
          <a:p>
            <a:pPr marL="0" indent="0">
              <a:buNone/>
            </a:pPr>
            <a:r>
              <a:rPr lang="en-US" sz="2000" dirty="0">
                <a:latin typeface="Calibri" panose="020F0502020204030204" pitchFamily="34" charset="0"/>
                <a:ea typeface="Cambria Math" panose="02040503050406030204" pitchFamily="18" charset="0"/>
                <a:cs typeface="Calibri" panose="020F0502020204030204" pitchFamily="34" charset="0"/>
              </a:rPr>
              <a:t>Interview is rigorous – take it very seriously. Subject experts are drawn from leading institutions. You must know your subject very well – what you have studied so far and what you have chosen to study. Awareness of what is involved in the chosen study is a great advantage </a:t>
            </a:r>
          </a:p>
          <a:p>
            <a:pPr marL="0" indent="0">
              <a:buNone/>
            </a:pPr>
            <a:r>
              <a:rPr lang="en-US" sz="2000" dirty="0">
                <a:latin typeface="Calibri" panose="020F0502020204030204" pitchFamily="34" charset="0"/>
                <a:ea typeface="Cambria Math" panose="02040503050406030204" pitchFamily="18" charset="0"/>
                <a:cs typeface="Calibri" panose="020F0502020204030204" pitchFamily="34" charset="0"/>
              </a:rPr>
              <a:t>   </a:t>
            </a:r>
            <a:endParaRPr lang="en-IN" sz="2000" dirty="0">
              <a:latin typeface="Calibri" panose="020F0502020204030204" pitchFamily="34" charset="0"/>
              <a:ea typeface="Cambria Math" panose="02040503050406030204" pitchFamily="18" charset="0"/>
              <a:cs typeface="Calibri" panose="020F0502020204030204" pitchFamily="34" charset="0"/>
            </a:endParaRPr>
          </a:p>
          <a:p>
            <a:endParaRPr lang="en-IN" dirty="0"/>
          </a:p>
        </p:txBody>
      </p:sp>
    </p:spTree>
    <p:extLst>
      <p:ext uri="{BB962C8B-B14F-4D97-AF65-F5344CB8AC3E}">
        <p14:creationId xmlns:p14="http://schemas.microsoft.com/office/powerpoint/2010/main" val="74222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576903-D54C-4037-BC28-9A70F5535185}"/>
              </a:ext>
            </a:extLst>
          </p:cNvPr>
          <p:cNvGrpSpPr/>
          <p:nvPr/>
        </p:nvGrpSpPr>
        <p:grpSpPr>
          <a:xfrm>
            <a:off x="16042" y="6418918"/>
            <a:ext cx="2098278" cy="439082"/>
            <a:chOff x="1408732" y="0"/>
            <a:chExt cx="2098278" cy="439082"/>
          </a:xfrm>
        </p:grpSpPr>
        <p:sp>
          <p:nvSpPr>
            <p:cNvPr id="8" name="Arrow: Chevron 7">
              <a:extLst>
                <a:ext uri="{FF2B5EF4-FFF2-40B4-BE49-F238E27FC236}">
                  <a16:creationId xmlns:a16="http://schemas.microsoft.com/office/drawing/2014/main" id="{B1A2AC64-041E-4CBF-B2E8-526196D0B616}"/>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4">
              <a:extLst>
                <a:ext uri="{FF2B5EF4-FFF2-40B4-BE49-F238E27FC236}">
                  <a16:creationId xmlns:a16="http://schemas.microsoft.com/office/drawing/2014/main" id="{20D76CAD-D9F1-45EC-9FD4-0EAA8DEC6B50}"/>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Opening</a:t>
              </a:r>
            </a:p>
          </p:txBody>
        </p:sp>
      </p:grpSp>
      <p:grpSp>
        <p:nvGrpSpPr>
          <p:cNvPr id="10" name="Group 9">
            <a:extLst>
              <a:ext uri="{FF2B5EF4-FFF2-40B4-BE49-F238E27FC236}">
                <a16:creationId xmlns:a16="http://schemas.microsoft.com/office/drawing/2014/main" id="{5D8C4BE5-260F-454B-88DE-B88028C3DB37}"/>
              </a:ext>
            </a:extLst>
          </p:cNvPr>
          <p:cNvGrpSpPr/>
          <p:nvPr/>
        </p:nvGrpSpPr>
        <p:grpSpPr>
          <a:xfrm>
            <a:off x="1931897" y="6418918"/>
            <a:ext cx="1629850" cy="439082"/>
            <a:chOff x="3324587" y="0"/>
            <a:chExt cx="1629850" cy="439082"/>
          </a:xfrm>
        </p:grpSpPr>
        <p:sp>
          <p:nvSpPr>
            <p:cNvPr id="11" name="Arrow: Chevron 10">
              <a:extLst>
                <a:ext uri="{FF2B5EF4-FFF2-40B4-BE49-F238E27FC236}">
                  <a16:creationId xmlns:a16="http://schemas.microsoft.com/office/drawing/2014/main" id="{81A2A6CA-EBE7-4232-96D6-C81C2300F3CE}"/>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69A63B21-FDB9-4558-9D32-F83D223502A8}"/>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Panelists</a:t>
              </a:r>
            </a:p>
          </p:txBody>
        </p:sp>
      </p:grpSp>
      <p:grpSp>
        <p:nvGrpSpPr>
          <p:cNvPr id="17" name="Group 16">
            <a:extLst>
              <a:ext uri="{FF2B5EF4-FFF2-40B4-BE49-F238E27FC236}">
                <a16:creationId xmlns:a16="http://schemas.microsoft.com/office/drawing/2014/main" id="{1DD6A76B-EE95-4384-A9A5-3457A3131B19}"/>
              </a:ext>
            </a:extLst>
          </p:cNvPr>
          <p:cNvGrpSpPr/>
          <p:nvPr/>
        </p:nvGrpSpPr>
        <p:grpSpPr>
          <a:xfrm>
            <a:off x="3379323" y="6418918"/>
            <a:ext cx="1436407" cy="439082"/>
            <a:chOff x="4772012" y="0"/>
            <a:chExt cx="1436407" cy="439082"/>
          </a:xfrm>
        </p:grpSpPr>
        <p:sp>
          <p:nvSpPr>
            <p:cNvPr id="18" name="Arrow: Chevron 17">
              <a:extLst>
                <a:ext uri="{FF2B5EF4-FFF2-40B4-BE49-F238E27FC236}">
                  <a16:creationId xmlns:a16="http://schemas.microsoft.com/office/drawing/2014/main" id="{5D005A34-0EE4-4D0F-9FEE-EDF02CEC5AE4}"/>
                </a:ext>
              </a:extLst>
            </p:cNvPr>
            <p:cNvSpPr/>
            <p:nvPr/>
          </p:nvSpPr>
          <p:spPr>
            <a:xfrm>
              <a:off x="4772012" y="0"/>
              <a:ext cx="1436407"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8">
              <a:extLst>
                <a:ext uri="{FF2B5EF4-FFF2-40B4-BE49-F238E27FC236}">
                  <a16:creationId xmlns:a16="http://schemas.microsoft.com/office/drawing/2014/main" id="{BF8FD9BC-5E65-478D-BAF6-DD37F1DDB4EF}"/>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Commentary</a:t>
              </a:r>
            </a:p>
          </p:txBody>
        </p:sp>
      </p:grpSp>
      <p:grpSp>
        <p:nvGrpSpPr>
          <p:cNvPr id="20" name="Group 19">
            <a:extLst>
              <a:ext uri="{FF2B5EF4-FFF2-40B4-BE49-F238E27FC236}">
                <a16:creationId xmlns:a16="http://schemas.microsoft.com/office/drawing/2014/main" id="{16515FC8-5586-4A28-AAE7-0A968BCA731A}"/>
              </a:ext>
            </a:extLst>
          </p:cNvPr>
          <p:cNvGrpSpPr/>
          <p:nvPr/>
        </p:nvGrpSpPr>
        <p:grpSpPr>
          <a:xfrm>
            <a:off x="4633307" y="6418918"/>
            <a:ext cx="1824241" cy="439082"/>
            <a:chOff x="6025996" y="0"/>
            <a:chExt cx="1824241" cy="439082"/>
          </a:xfrm>
        </p:grpSpPr>
        <p:sp>
          <p:nvSpPr>
            <p:cNvPr id="21" name="Arrow: Chevron 20">
              <a:extLst>
                <a:ext uri="{FF2B5EF4-FFF2-40B4-BE49-F238E27FC236}">
                  <a16:creationId xmlns:a16="http://schemas.microsoft.com/office/drawing/2014/main" id="{5A12D5DB-229A-43EA-8AC5-DD8E1BFF5E64}"/>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0">
              <a:extLst>
                <a:ext uri="{FF2B5EF4-FFF2-40B4-BE49-F238E27FC236}">
                  <a16:creationId xmlns:a16="http://schemas.microsoft.com/office/drawing/2014/main" id="{CE5C84A8-CC08-48FE-9C9E-EDD01FD58D6B}"/>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Clarification</a:t>
              </a:r>
            </a:p>
          </p:txBody>
        </p:sp>
      </p:grpSp>
      <p:grpSp>
        <p:nvGrpSpPr>
          <p:cNvPr id="23" name="Group 22">
            <a:extLst>
              <a:ext uri="{FF2B5EF4-FFF2-40B4-BE49-F238E27FC236}">
                <a16:creationId xmlns:a16="http://schemas.microsoft.com/office/drawing/2014/main" id="{A8EA0B01-B8CB-4A3F-8D96-EAF30A343EC6}"/>
              </a:ext>
            </a:extLst>
          </p:cNvPr>
          <p:cNvGrpSpPr/>
          <p:nvPr/>
        </p:nvGrpSpPr>
        <p:grpSpPr>
          <a:xfrm>
            <a:off x="6275124" y="6418918"/>
            <a:ext cx="1824241" cy="439082"/>
            <a:chOff x="7667813" y="0"/>
            <a:chExt cx="1824241" cy="439082"/>
          </a:xfrm>
        </p:grpSpPr>
        <p:sp>
          <p:nvSpPr>
            <p:cNvPr id="24" name="Arrow: Chevron 23">
              <a:extLst>
                <a:ext uri="{FF2B5EF4-FFF2-40B4-BE49-F238E27FC236}">
                  <a16:creationId xmlns:a16="http://schemas.microsoft.com/office/drawing/2014/main" id="{9F39E953-5614-4E0E-A8EE-67D5C1766DA8}"/>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12">
              <a:extLst>
                <a:ext uri="{FF2B5EF4-FFF2-40B4-BE49-F238E27FC236}">
                  <a16:creationId xmlns:a16="http://schemas.microsoft.com/office/drawing/2014/main" id="{9C05EDB3-7C6E-4FE9-9FEB-96CB86D28145}"/>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Dialog</a:t>
              </a:r>
            </a:p>
          </p:txBody>
        </p:sp>
      </p:grpSp>
      <p:grpSp>
        <p:nvGrpSpPr>
          <p:cNvPr id="26" name="Group 25">
            <a:extLst>
              <a:ext uri="{FF2B5EF4-FFF2-40B4-BE49-F238E27FC236}">
                <a16:creationId xmlns:a16="http://schemas.microsoft.com/office/drawing/2014/main" id="{36C3F8B5-B0F9-4A7F-B75E-7F83C423F116}"/>
              </a:ext>
            </a:extLst>
          </p:cNvPr>
          <p:cNvGrpSpPr/>
          <p:nvPr/>
        </p:nvGrpSpPr>
        <p:grpSpPr>
          <a:xfrm>
            <a:off x="7916940" y="6418918"/>
            <a:ext cx="1361248" cy="439082"/>
            <a:chOff x="9309630" y="0"/>
            <a:chExt cx="1361248" cy="439082"/>
          </a:xfrm>
        </p:grpSpPr>
        <p:sp>
          <p:nvSpPr>
            <p:cNvPr id="27" name="Arrow: Chevron 26">
              <a:extLst>
                <a:ext uri="{FF2B5EF4-FFF2-40B4-BE49-F238E27FC236}">
                  <a16:creationId xmlns:a16="http://schemas.microsoft.com/office/drawing/2014/main" id="{15B96A78-FC7D-43ED-A5B2-E62C4972C436}"/>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Arrow: Chevron 14">
              <a:extLst>
                <a:ext uri="{FF2B5EF4-FFF2-40B4-BE49-F238E27FC236}">
                  <a16:creationId xmlns:a16="http://schemas.microsoft.com/office/drawing/2014/main" id="{1FAD3C5C-EEB1-46AF-8B36-898DF9194A11}"/>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Closing Remarks </a:t>
              </a:r>
            </a:p>
          </p:txBody>
        </p:sp>
      </p:grpSp>
      <p:sp>
        <p:nvSpPr>
          <p:cNvPr id="37" name="Content Placeholder 3">
            <a:extLst>
              <a:ext uri="{FF2B5EF4-FFF2-40B4-BE49-F238E27FC236}">
                <a16:creationId xmlns:a16="http://schemas.microsoft.com/office/drawing/2014/main" id="{B3D0B0D1-A0FA-4375-A992-1152A97919E6}"/>
              </a:ext>
            </a:extLst>
          </p:cNvPr>
          <p:cNvSpPr txBox="1">
            <a:spLocks/>
          </p:cNvSpPr>
          <p:nvPr/>
        </p:nvSpPr>
        <p:spPr>
          <a:xfrm>
            <a:off x="5533905" y="3733800"/>
            <a:ext cx="7049484" cy="2685118"/>
          </a:xfrm>
          <a:ln>
            <a:solidFill>
              <a:schemeClr val="tx1"/>
            </a:solidFill>
          </a:ln>
        </p:spPr>
        <p:txBody>
          <a:bodyPr/>
          <a:lstStyle>
            <a:lvl1pPr marL="342900" indent="-342900" algn="l" defTabSz="914400" rtl="0" eaLnBrk="1" latinLnBrk="0" hangingPunct="1">
              <a:spcBef>
                <a:spcPct val="20000"/>
              </a:spcBef>
              <a:buFont typeface="Arial" pitchFamily="34" charset="0"/>
              <a:buChar char="•"/>
              <a:defRPr lang="en-US" sz="2000" b="1" kern="1200" dirty="0" smtClean="0">
                <a:solidFill>
                  <a:srgbClr val="993300"/>
                </a:solidFill>
                <a:latin typeface="+mn-lt"/>
                <a:ea typeface="+mn-ea"/>
                <a:cs typeface="+mn-cs"/>
              </a:defRPr>
            </a:lvl1pPr>
            <a:lvl2pPr marL="338138" indent="-338138" algn="l" defTabSz="795338"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2pPr>
            <a:lvl3pPr marL="687387" indent="-3429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C0504D"/>
              </a:buClr>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5"/>
          <p:cNvSpPr>
            <a:spLocks noGrp="1"/>
          </p:cNvSpPr>
          <p:nvPr>
            <p:ph type="ctrTitle"/>
          </p:nvPr>
        </p:nvSpPr>
        <p:spPr>
          <a:xfrm>
            <a:off x="914400" y="1597492"/>
            <a:ext cx="10363200" cy="1470025"/>
          </a:xfrm>
        </p:spPr>
        <p:txBody>
          <a:bodyPr/>
          <a:lstStyle/>
          <a:p>
            <a:r>
              <a:rPr lang="en-US" dirty="0"/>
              <a:t>The J N Tata Endowment                                     </a:t>
            </a:r>
            <a:r>
              <a:rPr lang="en-US" sz="3600" dirty="0"/>
              <a:t>for the Higher Education of Indians</a:t>
            </a:r>
          </a:p>
        </p:txBody>
      </p:sp>
      <p:sp>
        <p:nvSpPr>
          <p:cNvPr id="13" name="Subtitle 12"/>
          <p:cNvSpPr>
            <a:spLocks noGrp="1"/>
          </p:cNvSpPr>
          <p:nvPr>
            <p:ph type="subTitle" idx="1"/>
          </p:nvPr>
        </p:nvSpPr>
        <p:spPr>
          <a:xfrm>
            <a:off x="1828800" y="3067516"/>
            <a:ext cx="8534400" cy="2495083"/>
          </a:xfrm>
        </p:spPr>
        <p:txBody>
          <a:bodyPr/>
          <a:lstStyle/>
          <a:p>
            <a:pPr marL="457200" lvl="0" indent="-457200" eaLnBrk="0" fontAlgn="base" hangingPunct="0">
              <a:spcAft>
                <a:spcPct val="0"/>
              </a:spcAft>
              <a:buClr>
                <a:srgbClr val="C0504D"/>
              </a:buClr>
              <a:defRPr/>
            </a:pPr>
            <a:r>
              <a:rPr lang="en-GB" sz="2000" b="1" dirty="0" err="1">
                <a:solidFill>
                  <a:srgbClr val="993300"/>
                </a:solidFill>
              </a:rPr>
              <a:t>Mulla</a:t>
            </a:r>
            <a:r>
              <a:rPr lang="en-GB" sz="2000" b="1" dirty="0">
                <a:solidFill>
                  <a:srgbClr val="993300"/>
                </a:solidFill>
              </a:rPr>
              <a:t> House, Fourth Floor</a:t>
            </a:r>
          </a:p>
          <a:p>
            <a:pPr marL="457200" lvl="0" indent="-457200" eaLnBrk="0" fontAlgn="base" hangingPunct="0">
              <a:spcAft>
                <a:spcPct val="0"/>
              </a:spcAft>
              <a:buClr>
                <a:srgbClr val="C0504D"/>
              </a:buClr>
              <a:defRPr/>
            </a:pPr>
            <a:r>
              <a:rPr lang="en-GB" sz="2000" b="1" dirty="0">
                <a:solidFill>
                  <a:srgbClr val="993300"/>
                </a:solidFill>
              </a:rPr>
              <a:t> 51 Mahatma Gandhi Road, Fort</a:t>
            </a:r>
          </a:p>
          <a:p>
            <a:pPr marL="457200" lvl="0" indent="-457200" eaLnBrk="0" fontAlgn="base" hangingPunct="0">
              <a:spcAft>
                <a:spcPct val="0"/>
              </a:spcAft>
              <a:buClr>
                <a:srgbClr val="C0504D"/>
              </a:buClr>
              <a:defRPr/>
            </a:pPr>
            <a:r>
              <a:rPr lang="en-GB" sz="2000" b="1" dirty="0">
                <a:solidFill>
                  <a:srgbClr val="993300"/>
                </a:solidFill>
              </a:rPr>
              <a:t>Mumbai 400 001, India</a:t>
            </a:r>
          </a:p>
          <a:p>
            <a:pPr marL="457200" indent="-457200" eaLnBrk="0" fontAlgn="base" hangingPunct="0">
              <a:spcAft>
                <a:spcPct val="0"/>
              </a:spcAft>
              <a:buClr>
                <a:srgbClr val="C0504D"/>
              </a:buClr>
              <a:defRPr/>
            </a:pPr>
            <a:r>
              <a:rPr lang="en-GB" sz="2000" b="1" dirty="0">
                <a:solidFill>
                  <a:srgbClr val="993300"/>
                </a:solidFill>
              </a:rPr>
              <a:t>Telephone +91 22 66657774, 66657198, 66657681</a:t>
            </a:r>
          </a:p>
          <a:p>
            <a:pPr marL="457200" indent="-457200" eaLnBrk="0" fontAlgn="base" hangingPunct="0">
              <a:spcAft>
                <a:spcPct val="0"/>
              </a:spcAft>
              <a:buClr>
                <a:srgbClr val="C0504D"/>
              </a:buClr>
              <a:defRPr/>
            </a:pPr>
            <a:r>
              <a:rPr lang="en-GB" sz="2000" b="1" dirty="0">
                <a:solidFill>
                  <a:srgbClr val="993300"/>
                </a:solidFill>
              </a:rPr>
              <a:t>Email </a:t>
            </a:r>
            <a:r>
              <a:rPr lang="en-GB" sz="2000" b="1" dirty="0">
                <a:solidFill>
                  <a:srgbClr val="993300"/>
                </a:solidFill>
                <a:hlinkClick r:id="rId3"/>
              </a:rPr>
              <a:t>jnte@tatatrusts.org</a:t>
            </a:r>
            <a:endParaRPr lang="en-GB" sz="2000" b="1" dirty="0">
              <a:solidFill>
                <a:srgbClr val="993300"/>
              </a:solidFill>
            </a:endParaRPr>
          </a:p>
          <a:p>
            <a:pPr marL="457200" indent="-457200" eaLnBrk="0" fontAlgn="base" hangingPunct="0">
              <a:spcAft>
                <a:spcPct val="0"/>
              </a:spcAft>
              <a:buClr>
                <a:srgbClr val="C0504D"/>
              </a:buClr>
              <a:defRPr/>
            </a:pPr>
            <a:r>
              <a:rPr lang="en-GB" sz="2000" b="1" dirty="0">
                <a:solidFill>
                  <a:srgbClr val="993300"/>
                </a:solidFill>
              </a:rPr>
              <a:t>Web </a:t>
            </a:r>
            <a:r>
              <a:rPr lang="en-GB" sz="2000" b="1" dirty="0">
                <a:solidFill>
                  <a:srgbClr val="993300"/>
                </a:solidFill>
                <a:hlinkClick r:id="rId4"/>
              </a:rPr>
              <a:t>www.jntataendowment.org</a:t>
            </a:r>
            <a:r>
              <a:rPr lang="en-GB" sz="2000" b="1" dirty="0">
                <a:solidFill>
                  <a:srgbClr val="993300"/>
                </a:solidFill>
              </a:rPr>
              <a:t> </a:t>
            </a:r>
          </a:p>
          <a:p>
            <a:pPr marL="457200" lvl="0" indent="-457200" algn="l" eaLnBrk="0" fontAlgn="base" hangingPunct="0">
              <a:spcAft>
                <a:spcPct val="0"/>
              </a:spcAft>
              <a:buClr>
                <a:srgbClr val="C0504D"/>
              </a:buClr>
              <a:defRPr/>
            </a:pPr>
            <a:endParaRPr lang="en-US" dirty="0"/>
          </a:p>
        </p:txBody>
      </p:sp>
    </p:spTree>
    <p:extLst>
      <p:ext uri="{BB962C8B-B14F-4D97-AF65-F5344CB8AC3E}">
        <p14:creationId xmlns:p14="http://schemas.microsoft.com/office/powerpoint/2010/main" val="259306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91EB0AB-9899-4A26-BFB1-FF6BA8B1B053}"/>
              </a:ext>
            </a:extLst>
          </p:cNvPr>
          <p:cNvSpPr>
            <a:spLocks noGrp="1"/>
          </p:cNvSpPr>
          <p:nvPr>
            <p:ph type="title"/>
          </p:nvPr>
        </p:nvSpPr>
        <p:spPr>
          <a:xfrm>
            <a:off x="990600" y="304800"/>
            <a:ext cx="10972800" cy="715962"/>
          </a:xfrm>
        </p:spPr>
        <p:txBody>
          <a:bodyPr>
            <a:normAutofit/>
          </a:bodyPr>
          <a:lstStyle/>
          <a:p>
            <a:pPr algn="l"/>
            <a:r>
              <a:rPr lang="en-US" sz="3600" b="1" dirty="0">
                <a:solidFill>
                  <a:srgbClr val="C00000"/>
                </a:solidFill>
              </a:rPr>
              <a:t>Ryan Pereira</a:t>
            </a:r>
            <a:endParaRPr lang="en-US" sz="3600" dirty="0"/>
          </a:p>
        </p:txBody>
      </p:sp>
      <p:grpSp>
        <p:nvGrpSpPr>
          <p:cNvPr id="7" name="Group 6">
            <a:extLst>
              <a:ext uri="{FF2B5EF4-FFF2-40B4-BE49-F238E27FC236}">
                <a16:creationId xmlns:a16="http://schemas.microsoft.com/office/drawing/2014/main" id="{177D416D-C2BE-46AA-AFE7-9EC3B4CF7A53}"/>
              </a:ext>
            </a:extLst>
          </p:cNvPr>
          <p:cNvGrpSpPr/>
          <p:nvPr/>
        </p:nvGrpSpPr>
        <p:grpSpPr>
          <a:xfrm>
            <a:off x="0" y="6438971"/>
            <a:ext cx="2098278" cy="439082"/>
            <a:chOff x="1408732" y="0"/>
            <a:chExt cx="2098278" cy="439082"/>
          </a:xfrm>
        </p:grpSpPr>
        <p:sp>
          <p:nvSpPr>
            <p:cNvPr id="8" name="Arrow: Chevron 7">
              <a:extLst>
                <a:ext uri="{FF2B5EF4-FFF2-40B4-BE49-F238E27FC236}">
                  <a16:creationId xmlns:a16="http://schemas.microsoft.com/office/drawing/2014/main" id="{82888F44-29D2-4CF3-9B9C-1D4FF8D725ED}"/>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5EC822FA-F192-4CF7-B7D1-6776EF272DA3}"/>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2" name="Group 11">
            <a:extLst>
              <a:ext uri="{FF2B5EF4-FFF2-40B4-BE49-F238E27FC236}">
                <a16:creationId xmlns:a16="http://schemas.microsoft.com/office/drawing/2014/main" id="{7D516FDB-BA1C-41CF-966E-131281C52CA9}"/>
              </a:ext>
            </a:extLst>
          </p:cNvPr>
          <p:cNvGrpSpPr/>
          <p:nvPr/>
        </p:nvGrpSpPr>
        <p:grpSpPr>
          <a:xfrm>
            <a:off x="1915855" y="6438971"/>
            <a:ext cx="1629850" cy="439082"/>
            <a:chOff x="3324587" y="0"/>
            <a:chExt cx="1629850" cy="439082"/>
          </a:xfrm>
        </p:grpSpPr>
        <p:sp>
          <p:nvSpPr>
            <p:cNvPr id="13" name="Arrow: Chevron 12">
              <a:extLst>
                <a:ext uri="{FF2B5EF4-FFF2-40B4-BE49-F238E27FC236}">
                  <a16:creationId xmlns:a16="http://schemas.microsoft.com/office/drawing/2014/main" id="{3FCE9DF2-6EBB-4D5D-BED8-A39029786695}"/>
                </a:ext>
              </a:extLst>
            </p:cNvPr>
            <p:cNvSpPr/>
            <p:nvPr/>
          </p:nvSpPr>
          <p:spPr>
            <a:xfrm>
              <a:off x="3324587" y="0"/>
              <a:ext cx="1629850"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Arrow: Chevron 6">
              <a:extLst>
                <a:ext uri="{FF2B5EF4-FFF2-40B4-BE49-F238E27FC236}">
                  <a16:creationId xmlns:a16="http://schemas.microsoft.com/office/drawing/2014/main" id="{5CCCCA35-B013-49ED-90E7-8375EE81FA3C}"/>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5" name="Group 14">
            <a:extLst>
              <a:ext uri="{FF2B5EF4-FFF2-40B4-BE49-F238E27FC236}">
                <a16:creationId xmlns:a16="http://schemas.microsoft.com/office/drawing/2014/main" id="{9FBB35AC-E634-4AC1-815B-186D2A33A6FD}"/>
              </a:ext>
            </a:extLst>
          </p:cNvPr>
          <p:cNvGrpSpPr/>
          <p:nvPr/>
        </p:nvGrpSpPr>
        <p:grpSpPr>
          <a:xfrm>
            <a:off x="3363281" y="6438971"/>
            <a:ext cx="1436407" cy="439082"/>
            <a:chOff x="4772012" y="0"/>
            <a:chExt cx="1436407" cy="439082"/>
          </a:xfrm>
        </p:grpSpPr>
        <p:sp>
          <p:nvSpPr>
            <p:cNvPr id="16" name="Arrow: Chevron 15">
              <a:extLst>
                <a:ext uri="{FF2B5EF4-FFF2-40B4-BE49-F238E27FC236}">
                  <a16:creationId xmlns:a16="http://schemas.microsoft.com/office/drawing/2014/main" id="{77F17E0F-E515-46EB-9F1E-90AF0BD7935A}"/>
                </a:ext>
              </a:extLst>
            </p:cNvPr>
            <p:cNvSpPr/>
            <p:nvPr/>
          </p:nvSpPr>
          <p:spPr>
            <a:xfrm>
              <a:off x="4772012" y="0"/>
              <a:ext cx="1436407"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Arrow: Chevron 8">
              <a:extLst>
                <a:ext uri="{FF2B5EF4-FFF2-40B4-BE49-F238E27FC236}">
                  <a16:creationId xmlns:a16="http://schemas.microsoft.com/office/drawing/2014/main" id="{E51700EC-1497-4EA1-A430-4D36ED4A8419}"/>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18" name="Group 17">
            <a:extLst>
              <a:ext uri="{FF2B5EF4-FFF2-40B4-BE49-F238E27FC236}">
                <a16:creationId xmlns:a16="http://schemas.microsoft.com/office/drawing/2014/main" id="{CF648256-4EF5-4383-882F-FFAE7E7F6B49}"/>
              </a:ext>
            </a:extLst>
          </p:cNvPr>
          <p:cNvGrpSpPr/>
          <p:nvPr/>
        </p:nvGrpSpPr>
        <p:grpSpPr>
          <a:xfrm>
            <a:off x="4617265" y="6438971"/>
            <a:ext cx="1824241" cy="439082"/>
            <a:chOff x="6025996" y="0"/>
            <a:chExt cx="1824241" cy="439082"/>
          </a:xfrm>
        </p:grpSpPr>
        <p:sp>
          <p:nvSpPr>
            <p:cNvPr id="19" name="Arrow: Chevron 18">
              <a:extLst>
                <a:ext uri="{FF2B5EF4-FFF2-40B4-BE49-F238E27FC236}">
                  <a16:creationId xmlns:a16="http://schemas.microsoft.com/office/drawing/2014/main" id="{CE4990F1-BD3D-4D77-B80B-429E2F2E4A2D}"/>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Arrow: Chevron 10">
              <a:extLst>
                <a:ext uri="{FF2B5EF4-FFF2-40B4-BE49-F238E27FC236}">
                  <a16:creationId xmlns:a16="http://schemas.microsoft.com/office/drawing/2014/main" id="{FC671C26-E3EA-4FD0-8E49-7155B44F50B3}"/>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21" name="Group 20">
            <a:extLst>
              <a:ext uri="{FF2B5EF4-FFF2-40B4-BE49-F238E27FC236}">
                <a16:creationId xmlns:a16="http://schemas.microsoft.com/office/drawing/2014/main" id="{DC27B429-604E-4119-83FF-5CA3556493F4}"/>
              </a:ext>
            </a:extLst>
          </p:cNvPr>
          <p:cNvGrpSpPr/>
          <p:nvPr/>
        </p:nvGrpSpPr>
        <p:grpSpPr>
          <a:xfrm>
            <a:off x="6259082" y="6438971"/>
            <a:ext cx="1824241" cy="439082"/>
            <a:chOff x="7667813" y="0"/>
            <a:chExt cx="1824241" cy="439082"/>
          </a:xfrm>
        </p:grpSpPr>
        <p:sp>
          <p:nvSpPr>
            <p:cNvPr id="22" name="Arrow: Chevron 21">
              <a:extLst>
                <a:ext uri="{FF2B5EF4-FFF2-40B4-BE49-F238E27FC236}">
                  <a16:creationId xmlns:a16="http://schemas.microsoft.com/office/drawing/2014/main" id="{F9B1608F-2019-4588-B48F-8703E2887502}"/>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Arrow: Chevron 12">
              <a:extLst>
                <a:ext uri="{FF2B5EF4-FFF2-40B4-BE49-F238E27FC236}">
                  <a16:creationId xmlns:a16="http://schemas.microsoft.com/office/drawing/2014/main" id="{1E10581D-8ADE-447A-8D93-675091BB37CD}"/>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4" name="Group 23">
            <a:extLst>
              <a:ext uri="{FF2B5EF4-FFF2-40B4-BE49-F238E27FC236}">
                <a16:creationId xmlns:a16="http://schemas.microsoft.com/office/drawing/2014/main" id="{53102B0C-0CA1-4FBB-9847-233B7FD2E3BA}"/>
              </a:ext>
            </a:extLst>
          </p:cNvPr>
          <p:cNvGrpSpPr/>
          <p:nvPr/>
        </p:nvGrpSpPr>
        <p:grpSpPr>
          <a:xfrm>
            <a:off x="7900898" y="6438971"/>
            <a:ext cx="1361248" cy="439082"/>
            <a:chOff x="9309630" y="0"/>
            <a:chExt cx="1361248" cy="439082"/>
          </a:xfrm>
        </p:grpSpPr>
        <p:sp>
          <p:nvSpPr>
            <p:cNvPr id="25" name="Arrow: Chevron 24">
              <a:extLst>
                <a:ext uri="{FF2B5EF4-FFF2-40B4-BE49-F238E27FC236}">
                  <a16:creationId xmlns:a16="http://schemas.microsoft.com/office/drawing/2014/main" id="{1DC08A46-AB42-47D1-8BB1-6F565EF17971}"/>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Arrow: Chevron 14">
              <a:extLst>
                <a:ext uri="{FF2B5EF4-FFF2-40B4-BE49-F238E27FC236}">
                  <a16:creationId xmlns:a16="http://schemas.microsoft.com/office/drawing/2014/main" id="{B0DF636E-0165-43E4-BD65-7D23711B04AD}"/>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
        <p:nvSpPr>
          <p:cNvPr id="27" name="Content Placeholder 2">
            <a:extLst>
              <a:ext uri="{FF2B5EF4-FFF2-40B4-BE49-F238E27FC236}">
                <a16:creationId xmlns:a16="http://schemas.microsoft.com/office/drawing/2014/main" id="{588D96E0-DF1B-43B9-BAA4-890C0884655D}"/>
              </a:ext>
            </a:extLst>
          </p:cNvPr>
          <p:cNvSpPr txBox="1">
            <a:spLocks/>
          </p:cNvSpPr>
          <p:nvPr/>
        </p:nvSpPr>
        <p:spPr>
          <a:xfrm>
            <a:off x="5029200" y="838200"/>
            <a:ext cx="70104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buNone/>
            </a:pPr>
            <a:endParaRPr lang="en-US" sz="1600" dirty="0"/>
          </a:p>
        </p:txBody>
      </p:sp>
      <p:sp>
        <p:nvSpPr>
          <p:cNvPr id="32" name="Rectangle 31"/>
          <p:cNvSpPr/>
          <p:nvPr/>
        </p:nvSpPr>
        <p:spPr>
          <a:xfrm>
            <a:off x="304800" y="990600"/>
            <a:ext cx="9753600" cy="5401479"/>
          </a:xfrm>
          <a:prstGeom prst="rect">
            <a:avLst/>
          </a:prstGeom>
        </p:spPr>
        <p:txBody>
          <a:bodyPr wrap="square">
            <a:spAutoFit/>
          </a:bodyPr>
          <a:lstStyle/>
          <a:p>
            <a:pPr lvl="0" fontAlgn="base">
              <a:spcBef>
                <a:spcPct val="0"/>
              </a:spcBef>
              <a:spcAft>
                <a:spcPct val="0"/>
              </a:spcAft>
            </a:pPr>
            <a:r>
              <a:rPr lang="en-US" sz="2000" b="1" dirty="0">
                <a:solidFill>
                  <a:srgbClr val="000000"/>
                </a:solidFill>
                <a:latin typeface="+mj-lt"/>
                <a:ea typeface="Calibri" panose="020F0502020204030204" pitchFamily="34" charset="0"/>
                <a:cs typeface="Times New Roman" pitchFamily="18" charset="0"/>
              </a:rPr>
              <a:t>Position:  </a:t>
            </a:r>
            <a:r>
              <a:rPr lang="en-US" sz="2000" dirty="0">
                <a:solidFill>
                  <a:srgbClr val="000000"/>
                </a:solidFill>
                <a:latin typeface="+mj-lt"/>
                <a:ea typeface="Calibri" panose="020F0502020204030204" pitchFamily="34" charset="0"/>
                <a:cs typeface="Times New Roman" pitchFamily="18" charset="0"/>
              </a:rPr>
              <a:t>Regional Officer at the United States – India Educational Foundation where he supervises both the Education USA and Fulbright programs in Western India.  </a:t>
            </a:r>
          </a:p>
          <a:p>
            <a:pPr lvl="0" fontAlgn="base">
              <a:spcBef>
                <a:spcPct val="0"/>
              </a:spcBef>
              <a:spcAft>
                <a:spcPct val="0"/>
              </a:spcAft>
            </a:pPr>
            <a:endParaRPr lang="en-US" sz="1100" dirty="0">
              <a:solidFill>
                <a:srgbClr val="000000"/>
              </a:solidFill>
              <a:latin typeface="+mj-lt"/>
              <a:ea typeface="Calibri" panose="020F0502020204030204" pitchFamily="34" charset="0"/>
              <a:cs typeface="Times New Roman" pitchFamily="18" charset="0"/>
            </a:endParaRPr>
          </a:p>
          <a:p>
            <a:pPr lvl="0" fontAlgn="base">
              <a:spcBef>
                <a:spcPct val="0"/>
              </a:spcBef>
              <a:spcAft>
                <a:spcPct val="0"/>
              </a:spcAft>
            </a:pPr>
            <a:r>
              <a:rPr lang="en-US" sz="2000" b="1" dirty="0">
                <a:solidFill>
                  <a:srgbClr val="000000"/>
                </a:solidFill>
                <a:latin typeface="+mj-lt"/>
                <a:ea typeface="Calibri" panose="020F0502020204030204" pitchFamily="34" charset="0"/>
                <a:cs typeface="Times New Roman" pitchFamily="18" charset="0"/>
              </a:rPr>
              <a:t>Career:  </a:t>
            </a:r>
            <a:r>
              <a:rPr lang="en-US" sz="2000" dirty="0">
                <a:solidFill>
                  <a:srgbClr val="000000"/>
                </a:solidFill>
                <a:latin typeface="+mj-lt"/>
                <a:ea typeface="Calibri" panose="020F0502020204030204" pitchFamily="34" charset="0"/>
                <a:cs typeface="Times New Roman" pitchFamily="18" charset="0"/>
              </a:rPr>
              <a:t>Ryan has over nine years’ experience guiding students interested in pursuing higher studies in the U.S. Prior to that, Mr. Pereira taught various courses in Molecular Biology and Biotechnology at St. Xavier’s College Mumbai during the 2009-2010 academic year. Mr. Pereira was a postdoctoral fellow and research associate in the Department of </a:t>
            </a:r>
            <a:r>
              <a:rPr lang="en-US" sz="2000" dirty="0">
                <a:latin typeface="+mj-lt"/>
                <a:ea typeface="Calibri" panose="020F0502020204030204" pitchFamily="34" charset="0"/>
                <a:cs typeface="Times New Roman" pitchFamily="18" charset="0"/>
              </a:rPr>
              <a:t>Molecular Medicine at Cornell University where he trained with Dr. Richard </a:t>
            </a:r>
            <a:r>
              <a:rPr lang="en-US" sz="2000" dirty="0" err="1">
                <a:latin typeface="+mj-lt"/>
                <a:ea typeface="Calibri" panose="020F0502020204030204" pitchFamily="34" charset="0"/>
                <a:cs typeface="Times New Roman" pitchFamily="18" charset="0"/>
              </a:rPr>
              <a:t>Cerione</a:t>
            </a:r>
            <a:r>
              <a:rPr lang="en-US" sz="2000" dirty="0">
                <a:latin typeface="+mj-lt"/>
                <a:ea typeface="Calibri" panose="020F0502020204030204" pitchFamily="34" charset="0"/>
                <a:cs typeface="Times New Roman" pitchFamily="18" charset="0"/>
              </a:rPr>
              <a:t>.  Originally from Mumbai, he has a B.Sc. in zoology and biochemistry from St. Xavier’s College Mumbai, an M.Sc. in biochemistry from Mumbai University and a Ph.D. in Biochemistry from The Ohio State University.   </a:t>
            </a:r>
            <a:endParaRPr lang="en-US" sz="2000" dirty="0">
              <a:latin typeface="+mj-lt"/>
              <a:cs typeface="Arial" pitchFamily="34" charset="0"/>
            </a:endParaRPr>
          </a:p>
          <a:p>
            <a:pPr lvl="0" eaLnBrk="0" fontAlgn="base" hangingPunct="0">
              <a:spcBef>
                <a:spcPct val="0"/>
              </a:spcBef>
              <a:spcAft>
                <a:spcPct val="0"/>
              </a:spcAft>
            </a:pPr>
            <a:endParaRPr lang="en-US" sz="1400" dirty="0">
              <a:latin typeface="+mj-lt"/>
              <a:ea typeface="Times New Roman" pitchFamily="18" charset="0"/>
              <a:cs typeface="Times New Roman" pitchFamily="18" charset="0"/>
            </a:endParaRPr>
          </a:p>
          <a:p>
            <a:pPr lvl="0" eaLnBrk="0" fontAlgn="base" hangingPunct="0">
              <a:spcBef>
                <a:spcPct val="0"/>
              </a:spcBef>
              <a:spcAft>
                <a:spcPct val="0"/>
              </a:spcAft>
            </a:pPr>
            <a:r>
              <a:rPr lang="en-US" sz="2000" b="1" dirty="0">
                <a:latin typeface="+mj-lt"/>
                <a:ea typeface="Times New Roman" pitchFamily="18" charset="0"/>
                <a:cs typeface="Times New Roman" pitchFamily="18" charset="0"/>
              </a:rPr>
              <a:t>Contact information</a:t>
            </a:r>
            <a:br>
              <a:rPr lang="en-US" sz="2000" dirty="0">
                <a:latin typeface="+mj-lt"/>
                <a:ea typeface="Times New Roman" pitchFamily="18" charset="0"/>
                <a:cs typeface="Times New Roman" pitchFamily="18" charset="0"/>
              </a:rPr>
            </a:br>
            <a:r>
              <a:rPr lang="en-US" sz="2000" dirty="0">
                <a:latin typeface="+mj-lt"/>
                <a:ea typeface="Times New Roman" pitchFamily="18" charset="0"/>
                <a:cs typeface="Times New Roman" pitchFamily="18" charset="0"/>
              </a:rPr>
              <a:t>Regional Officer, United States-India Educational Foundation (USIEF)</a:t>
            </a:r>
            <a:br>
              <a:rPr lang="en-US" sz="2000" dirty="0">
                <a:latin typeface="+mj-lt"/>
                <a:ea typeface="Times New Roman" pitchFamily="18" charset="0"/>
                <a:cs typeface="Times New Roman" pitchFamily="18" charset="0"/>
              </a:rPr>
            </a:br>
            <a:r>
              <a:rPr lang="en-US" sz="2000" dirty="0">
                <a:latin typeface="+mj-lt"/>
                <a:ea typeface="Times New Roman" pitchFamily="18" charset="0"/>
                <a:cs typeface="Times New Roman" pitchFamily="18" charset="0"/>
              </a:rPr>
              <a:t>Maker Bhavan 1, 2</a:t>
            </a:r>
            <a:r>
              <a:rPr lang="en-US" sz="2000" baseline="30000" dirty="0">
                <a:latin typeface="+mj-lt"/>
                <a:ea typeface="Times New Roman" pitchFamily="18" charset="0"/>
                <a:cs typeface="Times New Roman" pitchFamily="18" charset="0"/>
              </a:rPr>
              <a:t>nd</a:t>
            </a:r>
            <a:r>
              <a:rPr lang="en-US" sz="2000" dirty="0">
                <a:latin typeface="+mj-lt"/>
                <a:ea typeface="Times New Roman" pitchFamily="18" charset="0"/>
                <a:cs typeface="Times New Roman" pitchFamily="18" charset="0"/>
              </a:rPr>
              <a:t> Floor, </a:t>
            </a:r>
            <a:r>
              <a:rPr lang="en-US" sz="2000" dirty="0" err="1">
                <a:latin typeface="+mj-lt"/>
                <a:ea typeface="Times New Roman" pitchFamily="18" charset="0"/>
                <a:cs typeface="Times New Roman" pitchFamily="18" charset="0"/>
              </a:rPr>
              <a:t>Churchgate</a:t>
            </a:r>
            <a:r>
              <a:rPr lang="en-US" sz="2000" dirty="0">
                <a:latin typeface="+mj-lt"/>
                <a:ea typeface="Times New Roman" pitchFamily="18" charset="0"/>
                <a:cs typeface="Times New Roman" pitchFamily="18" charset="0"/>
              </a:rPr>
              <a:t> (E), Mumbai 400020</a:t>
            </a:r>
            <a:br>
              <a:rPr lang="en-US" sz="2000" dirty="0">
                <a:latin typeface="+mj-lt"/>
                <a:ea typeface="Times New Roman" pitchFamily="18" charset="0"/>
                <a:cs typeface="Times New Roman" pitchFamily="18" charset="0"/>
              </a:rPr>
            </a:br>
            <a:r>
              <a:rPr lang="en-US" sz="2000" dirty="0">
                <a:latin typeface="+mj-lt"/>
                <a:ea typeface="Times New Roman" pitchFamily="18" charset="0"/>
                <a:cs typeface="Times New Roman" pitchFamily="18" charset="0"/>
              </a:rPr>
              <a:t>Tel. +91-22-22624603, 9867761669 * Fax +91-22-22663956 * </a:t>
            </a:r>
            <a:r>
              <a:rPr lang="en-US" sz="2000" dirty="0">
                <a:latin typeface="+mj-lt"/>
                <a:ea typeface="Times New Roman" pitchFamily="18" charset="0"/>
                <a:cs typeface="Times New Roman" pitchFamily="18" charset="0"/>
                <a:hlinkClick r:id="rId3"/>
              </a:rPr>
              <a:t>www.usief.org.in</a:t>
            </a:r>
            <a:r>
              <a:rPr lang="en-US" sz="2000" dirty="0">
                <a:latin typeface="+mj-lt"/>
                <a:ea typeface="Times New Roman" pitchFamily="18" charset="0"/>
                <a:cs typeface="Times New Roman" pitchFamily="18" charset="0"/>
              </a:rPr>
              <a:t>  </a:t>
            </a:r>
            <a:r>
              <a:rPr lang="en-IN" dirty="0">
                <a:hlinkClick r:id="rId4"/>
              </a:rPr>
              <a:t>ryan@usief.org.in</a:t>
            </a:r>
            <a:r>
              <a:rPr lang="en-IN" dirty="0"/>
              <a:t> </a:t>
            </a:r>
            <a:r>
              <a:rPr lang="en-US" sz="2000" dirty="0">
                <a:latin typeface="+mj-lt"/>
                <a:ea typeface="Times New Roman" pitchFamily="18" charset="0"/>
                <a:cs typeface="Times New Roman" pitchFamily="18" charset="0"/>
              </a:rPr>
              <a:t>     </a:t>
            </a:r>
            <a:endParaRPr lang="en-US" sz="2000" dirty="0">
              <a:latin typeface="+mj-lt"/>
              <a:cs typeface="Arial" pitchFamily="34" charset="0"/>
            </a:endParaRPr>
          </a:p>
        </p:txBody>
      </p:sp>
      <p:pic>
        <p:nvPicPr>
          <p:cNvPr id="4" name="Picture 3">
            <a:extLst>
              <a:ext uri="{FF2B5EF4-FFF2-40B4-BE49-F238E27FC236}">
                <a16:creationId xmlns:a16="http://schemas.microsoft.com/office/drawing/2014/main" id="{5A7E1BFB-BB36-4659-8D02-691BF5022A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30253" y="304800"/>
            <a:ext cx="1942153" cy="2209800"/>
          </a:xfrm>
          <a:prstGeom prst="rect">
            <a:avLst/>
          </a:prstGeom>
        </p:spPr>
      </p:pic>
    </p:spTree>
    <p:extLst>
      <p:ext uri="{BB962C8B-B14F-4D97-AF65-F5344CB8AC3E}">
        <p14:creationId xmlns:p14="http://schemas.microsoft.com/office/powerpoint/2010/main" val="305356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576903-D54C-4037-BC28-9A70F5535185}"/>
              </a:ext>
            </a:extLst>
          </p:cNvPr>
          <p:cNvGrpSpPr/>
          <p:nvPr/>
        </p:nvGrpSpPr>
        <p:grpSpPr>
          <a:xfrm>
            <a:off x="16042" y="6418918"/>
            <a:ext cx="2098278" cy="439082"/>
            <a:chOff x="1408732" y="0"/>
            <a:chExt cx="2098278" cy="439082"/>
          </a:xfrm>
        </p:grpSpPr>
        <p:sp>
          <p:nvSpPr>
            <p:cNvPr id="8" name="Arrow: Chevron 7">
              <a:extLst>
                <a:ext uri="{FF2B5EF4-FFF2-40B4-BE49-F238E27FC236}">
                  <a16:creationId xmlns:a16="http://schemas.microsoft.com/office/drawing/2014/main" id="{B1A2AC64-041E-4CBF-B2E8-526196D0B616}"/>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4">
              <a:extLst>
                <a:ext uri="{FF2B5EF4-FFF2-40B4-BE49-F238E27FC236}">
                  <a16:creationId xmlns:a16="http://schemas.microsoft.com/office/drawing/2014/main" id="{20D76CAD-D9F1-45EC-9FD4-0EAA8DEC6B50}"/>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0" name="Group 9">
            <a:extLst>
              <a:ext uri="{FF2B5EF4-FFF2-40B4-BE49-F238E27FC236}">
                <a16:creationId xmlns:a16="http://schemas.microsoft.com/office/drawing/2014/main" id="{5D8C4BE5-260F-454B-88DE-B88028C3DB37}"/>
              </a:ext>
            </a:extLst>
          </p:cNvPr>
          <p:cNvGrpSpPr/>
          <p:nvPr/>
        </p:nvGrpSpPr>
        <p:grpSpPr>
          <a:xfrm>
            <a:off x="1931897" y="6418918"/>
            <a:ext cx="1629850" cy="439082"/>
            <a:chOff x="3324587" y="0"/>
            <a:chExt cx="1629850" cy="439082"/>
          </a:xfrm>
        </p:grpSpPr>
        <p:sp>
          <p:nvSpPr>
            <p:cNvPr id="11" name="Arrow: Chevron 10">
              <a:extLst>
                <a:ext uri="{FF2B5EF4-FFF2-40B4-BE49-F238E27FC236}">
                  <a16:creationId xmlns:a16="http://schemas.microsoft.com/office/drawing/2014/main" id="{81A2A6CA-EBE7-4232-96D6-C81C2300F3CE}"/>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69A63B21-FDB9-4558-9D32-F83D223502A8}"/>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7" name="Group 16">
            <a:extLst>
              <a:ext uri="{FF2B5EF4-FFF2-40B4-BE49-F238E27FC236}">
                <a16:creationId xmlns:a16="http://schemas.microsoft.com/office/drawing/2014/main" id="{1DD6A76B-EE95-4384-A9A5-3457A3131B19}"/>
              </a:ext>
            </a:extLst>
          </p:cNvPr>
          <p:cNvGrpSpPr/>
          <p:nvPr/>
        </p:nvGrpSpPr>
        <p:grpSpPr>
          <a:xfrm>
            <a:off x="3379323" y="6418918"/>
            <a:ext cx="1436407" cy="439082"/>
            <a:chOff x="4772012" y="0"/>
            <a:chExt cx="1436407" cy="439082"/>
          </a:xfrm>
        </p:grpSpPr>
        <p:sp>
          <p:nvSpPr>
            <p:cNvPr id="18" name="Arrow: Chevron 17">
              <a:extLst>
                <a:ext uri="{FF2B5EF4-FFF2-40B4-BE49-F238E27FC236}">
                  <a16:creationId xmlns:a16="http://schemas.microsoft.com/office/drawing/2014/main" id="{5D005A34-0EE4-4D0F-9FEE-EDF02CEC5AE4}"/>
                </a:ext>
              </a:extLst>
            </p:cNvPr>
            <p:cNvSpPr/>
            <p:nvPr/>
          </p:nvSpPr>
          <p:spPr>
            <a:xfrm>
              <a:off x="4772012" y="0"/>
              <a:ext cx="1436407"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8">
              <a:extLst>
                <a:ext uri="{FF2B5EF4-FFF2-40B4-BE49-F238E27FC236}">
                  <a16:creationId xmlns:a16="http://schemas.microsoft.com/office/drawing/2014/main" id="{BF8FD9BC-5E65-478D-BAF6-DD37F1DDB4EF}"/>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20" name="Group 19">
            <a:extLst>
              <a:ext uri="{FF2B5EF4-FFF2-40B4-BE49-F238E27FC236}">
                <a16:creationId xmlns:a16="http://schemas.microsoft.com/office/drawing/2014/main" id="{16515FC8-5586-4A28-AAE7-0A968BCA731A}"/>
              </a:ext>
            </a:extLst>
          </p:cNvPr>
          <p:cNvGrpSpPr/>
          <p:nvPr/>
        </p:nvGrpSpPr>
        <p:grpSpPr>
          <a:xfrm>
            <a:off x="4633307" y="6418918"/>
            <a:ext cx="1824241" cy="439082"/>
            <a:chOff x="6025996" y="0"/>
            <a:chExt cx="1824241" cy="439082"/>
          </a:xfrm>
        </p:grpSpPr>
        <p:sp>
          <p:nvSpPr>
            <p:cNvPr id="21" name="Arrow: Chevron 20">
              <a:extLst>
                <a:ext uri="{FF2B5EF4-FFF2-40B4-BE49-F238E27FC236}">
                  <a16:creationId xmlns:a16="http://schemas.microsoft.com/office/drawing/2014/main" id="{5A12D5DB-229A-43EA-8AC5-DD8E1BFF5E64}"/>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0">
              <a:extLst>
                <a:ext uri="{FF2B5EF4-FFF2-40B4-BE49-F238E27FC236}">
                  <a16:creationId xmlns:a16="http://schemas.microsoft.com/office/drawing/2014/main" id="{CE5C84A8-CC08-48FE-9C9E-EDD01FD58D6B}"/>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23" name="Group 22">
            <a:extLst>
              <a:ext uri="{FF2B5EF4-FFF2-40B4-BE49-F238E27FC236}">
                <a16:creationId xmlns:a16="http://schemas.microsoft.com/office/drawing/2014/main" id="{A8EA0B01-B8CB-4A3F-8D96-EAF30A343EC6}"/>
              </a:ext>
            </a:extLst>
          </p:cNvPr>
          <p:cNvGrpSpPr/>
          <p:nvPr/>
        </p:nvGrpSpPr>
        <p:grpSpPr>
          <a:xfrm>
            <a:off x="6275124" y="6418918"/>
            <a:ext cx="1824241" cy="439082"/>
            <a:chOff x="7667813" y="0"/>
            <a:chExt cx="1824241" cy="439082"/>
          </a:xfrm>
        </p:grpSpPr>
        <p:sp>
          <p:nvSpPr>
            <p:cNvPr id="24" name="Arrow: Chevron 23">
              <a:extLst>
                <a:ext uri="{FF2B5EF4-FFF2-40B4-BE49-F238E27FC236}">
                  <a16:creationId xmlns:a16="http://schemas.microsoft.com/office/drawing/2014/main" id="{9F39E953-5614-4E0E-A8EE-67D5C1766DA8}"/>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12">
              <a:extLst>
                <a:ext uri="{FF2B5EF4-FFF2-40B4-BE49-F238E27FC236}">
                  <a16:creationId xmlns:a16="http://schemas.microsoft.com/office/drawing/2014/main" id="{9C05EDB3-7C6E-4FE9-9FEB-96CB86D28145}"/>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6" name="Group 25">
            <a:extLst>
              <a:ext uri="{FF2B5EF4-FFF2-40B4-BE49-F238E27FC236}">
                <a16:creationId xmlns:a16="http://schemas.microsoft.com/office/drawing/2014/main" id="{36C3F8B5-B0F9-4A7F-B75E-7F83C423F116}"/>
              </a:ext>
            </a:extLst>
          </p:cNvPr>
          <p:cNvGrpSpPr/>
          <p:nvPr/>
        </p:nvGrpSpPr>
        <p:grpSpPr>
          <a:xfrm>
            <a:off x="7916940" y="6418918"/>
            <a:ext cx="1361248" cy="439082"/>
            <a:chOff x="9309630" y="0"/>
            <a:chExt cx="1361248" cy="439082"/>
          </a:xfrm>
        </p:grpSpPr>
        <p:sp>
          <p:nvSpPr>
            <p:cNvPr id="27" name="Arrow: Chevron 26">
              <a:extLst>
                <a:ext uri="{FF2B5EF4-FFF2-40B4-BE49-F238E27FC236}">
                  <a16:creationId xmlns:a16="http://schemas.microsoft.com/office/drawing/2014/main" id="{15B96A78-FC7D-43ED-A5B2-E62C4972C436}"/>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Arrow: Chevron 14">
              <a:extLst>
                <a:ext uri="{FF2B5EF4-FFF2-40B4-BE49-F238E27FC236}">
                  <a16:creationId xmlns:a16="http://schemas.microsoft.com/office/drawing/2014/main" id="{1FAD3C5C-EEB1-46AF-8B36-898DF9194A11}"/>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180" y="430756"/>
            <a:ext cx="10669619" cy="60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6238007" y="2057400"/>
            <a:ext cx="5029200" cy="707886"/>
          </a:xfrm>
          <a:prstGeom prst="rect">
            <a:avLst/>
          </a:prstGeom>
        </p:spPr>
        <p:txBody>
          <a:bodyPr wrap="square">
            <a:spAutoFit/>
          </a:bodyPr>
          <a:lstStyle/>
          <a:p>
            <a:pPr algn="ctr"/>
            <a:r>
              <a:rPr lang="en-US" sz="2000" b="1" dirty="0">
                <a:solidFill>
                  <a:schemeClr val="bg1"/>
                </a:solidFill>
              </a:rPr>
              <a:t>Fulbright-Nehru and other Fulbright Fellowship Opportunities in the U.S. </a:t>
            </a:r>
          </a:p>
        </p:txBody>
      </p:sp>
    </p:spTree>
    <p:extLst>
      <p:ext uri="{BB962C8B-B14F-4D97-AF65-F5344CB8AC3E}">
        <p14:creationId xmlns:p14="http://schemas.microsoft.com/office/powerpoint/2010/main" val="6529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576903-D54C-4037-BC28-9A70F5535185}"/>
              </a:ext>
            </a:extLst>
          </p:cNvPr>
          <p:cNvGrpSpPr/>
          <p:nvPr/>
        </p:nvGrpSpPr>
        <p:grpSpPr>
          <a:xfrm>
            <a:off x="16042" y="6418918"/>
            <a:ext cx="2098278" cy="439082"/>
            <a:chOff x="1408732" y="0"/>
            <a:chExt cx="2098278" cy="439082"/>
          </a:xfrm>
        </p:grpSpPr>
        <p:sp>
          <p:nvSpPr>
            <p:cNvPr id="8" name="Arrow: Chevron 7">
              <a:extLst>
                <a:ext uri="{FF2B5EF4-FFF2-40B4-BE49-F238E27FC236}">
                  <a16:creationId xmlns:a16="http://schemas.microsoft.com/office/drawing/2014/main" id="{B1A2AC64-041E-4CBF-B2E8-526196D0B616}"/>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4">
              <a:extLst>
                <a:ext uri="{FF2B5EF4-FFF2-40B4-BE49-F238E27FC236}">
                  <a16:creationId xmlns:a16="http://schemas.microsoft.com/office/drawing/2014/main" id="{20D76CAD-D9F1-45EC-9FD4-0EAA8DEC6B50}"/>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0" name="Group 9">
            <a:extLst>
              <a:ext uri="{FF2B5EF4-FFF2-40B4-BE49-F238E27FC236}">
                <a16:creationId xmlns:a16="http://schemas.microsoft.com/office/drawing/2014/main" id="{5D8C4BE5-260F-454B-88DE-B88028C3DB37}"/>
              </a:ext>
            </a:extLst>
          </p:cNvPr>
          <p:cNvGrpSpPr/>
          <p:nvPr/>
        </p:nvGrpSpPr>
        <p:grpSpPr>
          <a:xfrm>
            <a:off x="1931897" y="6418918"/>
            <a:ext cx="1629850" cy="439082"/>
            <a:chOff x="3324587" y="0"/>
            <a:chExt cx="1629850" cy="439082"/>
          </a:xfrm>
        </p:grpSpPr>
        <p:sp>
          <p:nvSpPr>
            <p:cNvPr id="11" name="Arrow: Chevron 10">
              <a:extLst>
                <a:ext uri="{FF2B5EF4-FFF2-40B4-BE49-F238E27FC236}">
                  <a16:creationId xmlns:a16="http://schemas.microsoft.com/office/drawing/2014/main" id="{81A2A6CA-EBE7-4232-96D6-C81C2300F3CE}"/>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69A63B21-FDB9-4558-9D32-F83D223502A8}"/>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7" name="Group 16">
            <a:extLst>
              <a:ext uri="{FF2B5EF4-FFF2-40B4-BE49-F238E27FC236}">
                <a16:creationId xmlns:a16="http://schemas.microsoft.com/office/drawing/2014/main" id="{1DD6A76B-EE95-4384-A9A5-3457A3131B19}"/>
              </a:ext>
            </a:extLst>
          </p:cNvPr>
          <p:cNvGrpSpPr/>
          <p:nvPr/>
        </p:nvGrpSpPr>
        <p:grpSpPr>
          <a:xfrm>
            <a:off x="3379323" y="6418918"/>
            <a:ext cx="1436407" cy="439082"/>
            <a:chOff x="4772012" y="0"/>
            <a:chExt cx="1436407" cy="439082"/>
          </a:xfrm>
        </p:grpSpPr>
        <p:sp>
          <p:nvSpPr>
            <p:cNvPr id="18" name="Arrow: Chevron 17">
              <a:extLst>
                <a:ext uri="{FF2B5EF4-FFF2-40B4-BE49-F238E27FC236}">
                  <a16:creationId xmlns:a16="http://schemas.microsoft.com/office/drawing/2014/main" id="{5D005A34-0EE4-4D0F-9FEE-EDF02CEC5AE4}"/>
                </a:ext>
              </a:extLst>
            </p:cNvPr>
            <p:cNvSpPr/>
            <p:nvPr/>
          </p:nvSpPr>
          <p:spPr>
            <a:xfrm>
              <a:off x="4772012" y="0"/>
              <a:ext cx="1436407"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8">
              <a:extLst>
                <a:ext uri="{FF2B5EF4-FFF2-40B4-BE49-F238E27FC236}">
                  <a16:creationId xmlns:a16="http://schemas.microsoft.com/office/drawing/2014/main" id="{BF8FD9BC-5E65-478D-BAF6-DD37F1DDB4EF}"/>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20" name="Group 19">
            <a:extLst>
              <a:ext uri="{FF2B5EF4-FFF2-40B4-BE49-F238E27FC236}">
                <a16:creationId xmlns:a16="http://schemas.microsoft.com/office/drawing/2014/main" id="{16515FC8-5586-4A28-AAE7-0A968BCA731A}"/>
              </a:ext>
            </a:extLst>
          </p:cNvPr>
          <p:cNvGrpSpPr/>
          <p:nvPr/>
        </p:nvGrpSpPr>
        <p:grpSpPr>
          <a:xfrm>
            <a:off x="4633307" y="6418918"/>
            <a:ext cx="1824241" cy="439082"/>
            <a:chOff x="6025996" y="0"/>
            <a:chExt cx="1824241" cy="439082"/>
          </a:xfrm>
        </p:grpSpPr>
        <p:sp>
          <p:nvSpPr>
            <p:cNvPr id="21" name="Arrow: Chevron 20">
              <a:extLst>
                <a:ext uri="{FF2B5EF4-FFF2-40B4-BE49-F238E27FC236}">
                  <a16:creationId xmlns:a16="http://schemas.microsoft.com/office/drawing/2014/main" id="{5A12D5DB-229A-43EA-8AC5-DD8E1BFF5E64}"/>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0">
              <a:extLst>
                <a:ext uri="{FF2B5EF4-FFF2-40B4-BE49-F238E27FC236}">
                  <a16:creationId xmlns:a16="http://schemas.microsoft.com/office/drawing/2014/main" id="{CE5C84A8-CC08-48FE-9C9E-EDD01FD58D6B}"/>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23" name="Group 22">
            <a:extLst>
              <a:ext uri="{FF2B5EF4-FFF2-40B4-BE49-F238E27FC236}">
                <a16:creationId xmlns:a16="http://schemas.microsoft.com/office/drawing/2014/main" id="{A8EA0B01-B8CB-4A3F-8D96-EAF30A343EC6}"/>
              </a:ext>
            </a:extLst>
          </p:cNvPr>
          <p:cNvGrpSpPr/>
          <p:nvPr/>
        </p:nvGrpSpPr>
        <p:grpSpPr>
          <a:xfrm>
            <a:off x="6275124" y="6418918"/>
            <a:ext cx="1824241" cy="439082"/>
            <a:chOff x="7667813" y="0"/>
            <a:chExt cx="1824241" cy="439082"/>
          </a:xfrm>
        </p:grpSpPr>
        <p:sp>
          <p:nvSpPr>
            <p:cNvPr id="24" name="Arrow: Chevron 23">
              <a:extLst>
                <a:ext uri="{FF2B5EF4-FFF2-40B4-BE49-F238E27FC236}">
                  <a16:creationId xmlns:a16="http://schemas.microsoft.com/office/drawing/2014/main" id="{9F39E953-5614-4E0E-A8EE-67D5C1766DA8}"/>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12">
              <a:extLst>
                <a:ext uri="{FF2B5EF4-FFF2-40B4-BE49-F238E27FC236}">
                  <a16:creationId xmlns:a16="http://schemas.microsoft.com/office/drawing/2014/main" id="{9C05EDB3-7C6E-4FE9-9FEB-96CB86D28145}"/>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6" name="Group 25">
            <a:extLst>
              <a:ext uri="{FF2B5EF4-FFF2-40B4-BE49-F238E27FC236}">
                <a16:creationId xmlns:a16="http://schemas.microsoft.com/office/drawing/2014/main" id="{36C3F8B5-B0F9-4A7F-B75E-7F83C423F116}"/>
              </a:ext>
            </a:extLst>
          </p:cNvPr>
          <p:cNvGrpSpPr/>
          <p:nvPr/>
        </p:nvGrpSpPr>
        <p:grpSpPr>
          <a:xfrm>
            <a:off x="7916940" y="6418918"/>
            <a:ext cx="1361248" cy="439082"/>
            <a:chOff x="9309630" y="0"/>
            <a:chExt cx="1361248" cy="439082"/>
          </a:xfrm>
        </p:grpSpPr>
        <p:sp>
          <p:nvSpPr>
            <p:cNvPr id="27" name="Arrow: Chevron 26">
              <a:extLst>
                <a:ext uri="{FF2B5EF4-FFF2-40B4-BE49-F238E27FC236}">
                  <a16:creationId xmlns:a16="http://schemas.microsoft.com/office/drawing/2014/main" id="{15B96A78-FC7D-43ED-A5B2-E62C4972C436}"/>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Arrow: Chevron 14">
              <a:extLst>
                <a:ext uri="{FF2B5EF4-FFF2-40B4-BE49-F238E27FC236}">
                  <a16:creationId xmlns:a16="http://schemas.microsoft.com/office/drawing/2014/main" id="{1FAD3C5C-EEB1-46AF-8B36-898DF9194A11}"/>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
        <p:nvSpPr>
          <p:cNvPr id="29" name="Rectangle 28"/>
          <p:cNvSpPr/>
          <p:nvPr/>
        </p:nvSpPr>
        <p:spPr>
          <a:xfrm>
            <a:off x="1818305" y="2772642"/>
            <a:ext cx="5151884" cy="461665"/>
          </a:xfrm>
          <a:prstGeom prst="rect">
            <a:avLst/>
          </a:prstGeom>
        </p:spPr>
        <p:txBody>
          <a:bodyPr wrap="square">
            <a:spAutoFit/>
          </a:bodyPr>
          <a:lstStyle/>
          <a:p>
            <a:pPr lvl="0"/>
            <a:r>
              <a:rPr lang="en-US" sz="2400" dirty="0"/>
              <a:t>Arts and Culture Management </a:t>
            </a:r>
          </a:p>
        </p:txBody>
      </p:sp>
      <p:sp>
        <p:nvSpPr>
          <p:cNvPr id="30" name="Rectangle 29"/>
          <p:cNvSpPr/>
          <p:nvPr/>
        </p:nvSpPr>
        <p:spPr>
          <a:xfrm>
            <a:off x="1891463" y="2174347"/>
            <a:ext cx="1066800" cy="461665"/>
          </a:xfrm>
          <a:prstGeom prst="rect">
            <a:avLst/>
          </a:prstGeom>
        </p:spPr>
        <p:txBody>
          <a:bodyPr wrap="square">
            <a:spAutoFit/>
          </a:bodyPr>
          <a:lstStyle/>
          <a:p>
            <a:pPr lvl="0"/>
            <a:r>
              <a:rPr lang="en-IN" sz="2400" b="1" dirty="0">
                <a:effectLst>
                  <a:outerShdw blurRad="38100" dist="38100" dir="2700000" algn="tl">
                    <a:srgbClr val="000000">
                      <a:alpha val="43137"/>
                    </a:srgbClr>
                  </a:outerShdw>
                </a:effectLst>
              </a:rPr>
              <a:t>Fields</a:t>
            </a:r>
          </a:p>
        </p:txBody>
      </p:sp>
      <p:sp>
        <p:nvSpPr>
          <p:cNvPr id="31" name="Rectangle 30"/>
          <p:cNvSpPr/>
          <p:nvPr/>
        </p:nvSpPr>
        <p:spPr>
          <a:xfrm>
            <a:off x="8193246" y="4744826"/>
            <a:ext cx="2611135" cy="461665"/>
          </a:xfrm>
          <a:prstGeom prst="rect">
            <a:avLst/>
          </a:prstGeom>
        </p:spPr>
        <p:txBody>
          <a:bodyPr wrap="square">
            <a:spAutoFit/>
          </a:bodyPr>
          <a:lstStyle/>
          <a:p>
            <a:pPr lvl="0"/>
            <a:r>
              <a:rPr lang="en-US" sz="2400" dirty="0"/>
              <a:t>Public Health </a:t>
            </a:r>
          </a:p>
        </p:txBody>
      </p:sp>
      <p:sp>
        <p:nvSpPr>
          <p:cNvPr id="33" name="Rectangle 32"/>
          <p:cNvSpPr/>
          <p:nvPr/>
        </p:nvSpPr>
        <p:spPr>
          <a:xfrm>
            <a:off x="1796923" y="4143880"/>
            <a:ext cx="5173265" cy="461665"/>
          </a:xfrm>
          <a:prstGeom prst="rect">
            <a:avLst/>
          </a:prstGeom>
        </p:spPr>
        <p:txBody>
          <a:bodyPr wrap="square">
            <a:spAutoFit/>
          </a:bodyPr>
          <a:lstStyle/>
          <a:p>
            <a:pPr lvl="0"/>
            <a:r>
              <a:rPr lang="en-US" sz="2400" dirty="0"/>
              <a:t>Environmental Science/Studies</a:t>
            </a:r>
          </a:p>
        </p:txBody>
      </p:sp>
      <p:sp>
        <p:nvSpPr>
          <p:cNvPr id="35" name="Rectangle 34"/>
          <p:cNvSpPr/>
          <p:nvPr/>
        </p:nvSpPr>
        <p:spPr>
          <a:xfrm>
            <a:off x="1818305" y="3429000"/>
            <a:ext cx="5638800" cy="461665"/>
          </a:xfrm>
          <a:prstGeom prst="rect">
            <a:avLst/>
          </a:prstGeom>
        </p:spPr>
        <p:txBody>
          <a:bodyPr wrap="square">
            <a:spAutoFit/>
          </a:bodyPr>
          <a:lstStyle/>
          <a:p>
            <a:r>
              <a:rPr lang="en-US" sz="2400" dirty="0"/>
              <a:t>Higher Education Administration</a:t>
            </a:r>
          </a:p>
        </p:txBody>
      </p:sp>
      <p:sp>
        <p:nvSpPr>
          <p:cNvPr id="37" name="Rectangle 36"/>
          <p:cNvSpPr/>
          <p:nvPr/>
        </p:nvSpPr>
        <p:spPr>
          <a:xfrm>
            <a:off x="8235056" y="3428999"/>
            <a:ext cx="4025090" cy="461665"/>
          </a:xfrm>
          <a:prstGeom prst="rect">
            <a:avLst/>
          </a:prstGeom>
        </p:spPr>
        <p:txBody>
          <a:bodyPr wrap="square">
            <a:spAutoFit/>
          </a:bodyPr>
          <a:lstStyle/>
          <a:p>
            <a:pPr lvl="0"/>
            <a:r>
              <a:rPr lang="en-US" sz="2400" dirty="0"/>
              <a:t>International Legal Studies </a:t>
            </a:r>
          </a:p>
        </p:txBody>
      </p:sp>
      <p:sp>
        <p:nvSpPr>
          <p:cNvPr id="39" name="Rectangle 38"/>
          <p:cNvSpPr/>
          <p:nvPr/>
        </p:nvSpPr>
        <p:spPr>
          <a:xfrm>
            <a:off x="8216710" y="5416896"/>
            <a:ext cx="3228680" cy="461665"/>
          </a:xfrm>
          <a:prstGeom prst="rect">
            <a:avLst/>
          </a:prstGeom>
        </p:spPr>
        <p:txBody>
          <a:bodyPr wrap="square">
            <a:spAutoFit/>
          </a:bodyPr>
          <a:lstStyle/>
          <a:p>
            <a:r>
              <a:rPr lang="en-US" sz="2400" dirty="0"/>
              <a:t>Public Administration</a:t>
            </a:r>
          </a:p>
        </p:txBody>
      </p:sp>
      <p:sp>
        <p:nvSpPr>
          <p:cNvPr id="41" name="Rectangle 40"/>
          <p:cNvSpPr/>
          <p:nvPr/>
        </p:nvSpPr>
        <p:spPr>
          <a:xfrm>
            <a:off x="1836740" y="5587842"/>
            <a:ext cx="4849903" cy="461665"/>
          </a:xfrm>
          <a:prstGeom prst="rect">
            <a:avLst/>
          </a:prstGeom>
        </p:spPr>
        <p:txBody>
          <a:bodyPr wrap="square">
            <a:spAutoFit/>
          </a:bodyPr>
          <a:lstStyle/>
          <a:p>
            <a:pPr lvl="0"/>
            <a:r>
              <a:rPr lang="en-US" sz="2400" dirty="0"/>
              <a:t>Women’s Studies/Gender Studies</a:t>
            </a:r>
            <a:endParaRPr lang="en-IN" sz="2400" dirty="0"/>
          </a:p>
        </p:txBody>
      </p:sp>
      <p:sp>
        <p:nvSpPr>
          <p:cNvPr id="43" name="Rectangle 42"/>
          <p:cNvSpPr/>
          <p:nvPr/>
        </p:nvSpPr>
        <p:spPr>
          <a:xfrm>
            <a:off x="1828800" y="4800600"/>
            <a:ext cx="4358190" cy="461665"/>
          </a:xfrm>
          <a:prstGeom prst="rect">
            <a:avLst/>
          </a:prstGeom>
        </p:spPr>
        <p:txBody>
          <a:bodyPr wrap="square">
            <a:spAutoFit/>
          </a:bodyPr>
          <a:lstStyle/>
          <a:p>
            <a:pPr lvl="0"/>
            <a:r>
              <a:rPr lang="en-US" sz="2400" dirty="0"/>
              <a:t>Urban and Regional Planning </a:t>
            </a:r>
          </a:p>
        </p:txBody>
      </p:sp>
      <p:sp>
        <p:nvSpPr>
          <p:cNvPr id="46" name="Rectangle 45"/>
          <p:cNvSpPr/>
          <p:nvPr/>
        </p:nvSpPr>
        <p:spPr>
          <a:xfrm>
            <a:off x="685800" y="1574183"/>
            <a:ext cx="11049000" cy="461665"/>
          </a:xfrm>
          <a:prstGeom prst="rect">
            <a:avLst/>
          </a:prstGeom>
        </p:spPr>
        <p:txBody>
          <a:bodyPr wrap="square">
            <a:spAutoFit/>
          </a:bodyPr>
          <a:lstStyle/>
          <a:p>
            <a:r>
              <a:rPr lang="en-US" sz="2400" b="1" dirty="0"/>
              <a:t>Grant duration </a:t>
            </a:r>
            <a:r>
              <a:rPr lang="en-US" sz="2400" dirty="0"/>
              <a:t>: Up to </a:t>
            </a:r>
            <a:r>
              <a:rPr lang="en-US" sz="2400" b="1" dirty="0"/>
              <a:t>2 years </a:t>
            </a:r>
            <a:r>
              <a:rPr lang="en-US" sz="2400" dirty="0"/>
              <a:t>($80 K funding cap inclusive of all expenses) </a:t>
            </a:r>
            <a:endParaRPr lang="en-IN" sz="2400" dirty="0"/>
          </a:p>
        </p:txBody>
      </p:sp>
      <p:sp>
        <p:nvSpPr>
          <p:cNvPr id="47" name="Rectangle 46"/>
          <p:cNvSpPr/>
          <p:nvPr/>
        </p:nvSpPr>
        <p:spPr>
          <a:xfrm>
            <a:off x="8191122" y="527177"/>
            <a:ext cx="2847383" cy="461665"/>
          </a:xfrm>
          <a:prstGeom prst="rect">
            <a:avLst/>
          </a:prstGeom>
        </p:spPr>
        <p:txBody>
          <a:bodyPr wrap="none">
            <a:spAutoFit/>
          </a:bodyPr>
          <a:lstStyle/>
          <a:p>
            <a:pPr lvl="0"/>
            <a:r>
              <a:rPr lang="en-IN" sz="2400" b="1" dirty="0"/>
              <a:t>Application Deadline</a:t>
            </a:r>
          </a:p>
        </p:txBody>
      </p:sp>
      <p:sp>
        <p:nvSpPr>
          <p:cNvPr id="48" name="TextBox 47"/>
          <p:cNvSpPr txBox="1"/>
          <p:nvPr/>
        </p:nvSpPr>
        <p:spPr>
          <a:xfrm>
            <a:off x="8235056" y="958307"/>
            <a:ext cx="3191988" cy="707886"/>
          </a:xfrm>
          <a:prstGeom prst="rect">
            <a:avLst/>
          </a:prstGeom>
          <a:noFill/>
          <a:ln>
            <a:noFill/>
          </a:ln>
          <a:effectLst/>
        </p:spPr>
        <p:txBody>
          <a:bodyPr wrap="square">
            <a:spAutoFit/>
          </a:bodyPr>
          <a:lstStyle/>
          <a:p>
            <a:pPr lvl="0"/>
            <a:r>
              <a:rPr lang="en-IN" sz="3600" b="1" dirty="0"/>
              <a:t>May 15, 2021</a:t>
            </a:r>
            <a:r>
              <a:rPr lang="en-IN" sz="4000" b="1" dirty="0"/>
              <a:t> </a:t>
            </a:r>
          </a:p>
        </p:txBody>
      </p:sp>
      <p:sp>
        <p:nvSpPr>
          <p:cNvPr id="49" name="Rectangle 48">
            <a:extLst>
              <a:ext uri="{FF2B5EF4-FFF2-40B4-BE49-F238E27FC236}">
                <a16:creationId xmlns:a16="http://schemas.microsoft.com/office/drawing/2014/main" id="{15D244B0-8F1E-4DDF-853F-77F231252F6B}"/>
              </a:ext>
            </a:extLst>
          </p:cNvPr>
          <p:cNvSpPr/>
          <p:nvPr/>
        </p:nvSpPr>
        <p:spPr>
          <a:xfrm>
            <a:off x="8052955" y="4107896"/>
            <a:ext cx="3135454" cy="461665"/>
          </a:xfrm>
          <a:prstGeom prst="rect">
            <a:avLst/>
          </a:prstGeom>
        </p:spPr>
        <p:txBody>
          <a:bodyPr wrap="square">
            <a:spAutoFit/>
          </a:bodyPr>
          <a:lstStyle/>
          <a:p>
            <a:pPr lvl="0" algn="ctr"/>
            <a:r>
              <a:rPr lang="en-US" sz="2400" dirty="0"/>
              <a:t>International Affairs</a:t>
            </a:r>
            <a:endParaRPr lang="en-IN" sz="2400" dirty="0"/>
          </a:p>
        </p:txBody>
      </p:sp>
      <p:sp>
        <p:nvSpPr>
          <p:cNvPr id="52" name="Rectangle 51">
            <a:extLst>
              <a:ext uri="{FF2B5EF4-FFF2-40B4-BE49-F238E27FC236}">
                <a16:creationId xmlns:a16="http://schemas.microsoft.com/office/drawing/2014/main" id="{6001266E-9A8A-4D43-A25B-C7AE7DE03BDD}"/>
              </a:ext>
            </a:extLst>
          </p:cNvPr>
          <p:cNvSpPr/>
          <p:nvPr/>
        </p:nvSpPr>
        <p:spPr>
          <a:xfrm>
            <a:off x="7846387" y="2672816"/>
            <a:ext cx="2424520" cy="461665"/>
          </a:xfrm>
          <a:prstGeom prst="rect">
            <a:avLst/>
          </a:prstGeom>
        </p:spPr>
        <p:txBody>
          <a:bodyPr wrap="square">
            <a:spAutoFit/>
          </a:bodyPr>
          <a:lstStyle/>
          <a:p>
            <a:pPr lvl="0" algn="ctr"/>
            <a:r>
              <a:rPr lang="en-US" sz="2400" dirty="0"/>
              <a:t>Economics</a:t>
            </a:r>
          </a:p>
        </p:txBody>
      </p:sp>
      <p:sp>
        <p:nvSpPr>
          <p:cNvPr id="53" name="Rectangle 52">
            <a:extLst>
              <a:ext uri="{FF2B5EF4-FFF2-40B4-BE49-F238E27FC236}">
                <a16:creationId xmlns:a16="http://schemas.microsoft.com/office/drawing/2014/main" id="{2259C336-A8F2-47AD-88A9-D888046DFED9}"/>
              </a:ext>
            </a:extLst>
          </p:cNvPr>
          <p:cNvSpPr/>
          <p:nvPr/>
        </p:nvSpPr>
        <p:spPr>
          <a:xfrm>
            <a:off x="685800" y="850585"/>
            <a:ext cx="6771305" cy="523220"/>
          </a:xfrm>
          <a:prstGeom prst="rect">
            <a:avLst/>
          </a:prstGeom>
        </p:spPr>
        <p:txBody>
          <a:bodyPr wrap="square">
            <a:spAutoFit/>
          </a:bodyPr>
          <a:lstStyle/>
          <a:p>
            <a:pPr lvl="0"/>
            <a:r>
              <a:rPr lang="en-IN" sz="2800" b="1" dirty="0"/>
              <a:t>Fulbright-Nehru Master’s Fellowships</a:t>
            </a:r>
          </a:p>
        </p:txBody>
      </p:sp>
    </p:spTree>
    <p:extLst>
      <p:ext uri="{BB962C8B-B14F-4D97-AF65-F5344CB8AC3E}">
        <p14:creationId xmlns:p14="http://schemas.microsoft.com/office/powerpoint/2010/main" val="7414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48">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576903-D54C-4037-BC28-9A70F5535185}"/>
              </a:ext>
            </a:extLst>
          </p:cNvPr>
          <p:cNvGrpSpPr/>
          <p:nvPr/>
        </p:nvGrpSpPr>
        <p:grpSpPr>
          <a:xfrm>
            <a:off x="16042" y="6418918"/>
            <a:ext cx="2098278" cy="439082"/>
            <a:chOff x="1408732" y="0"/>
            <a:chExt cx="2098278" cy="439082"/>
          </a:xfrm>
        </p:grpSpPr>
        <p:sp>
          <p:nvSpPr>
            <p:cNvPr id="8" name="Arrow: Chevron 7">
              <a:extLst>
                <a:ext uri="{FF2B5EF4-FFF2-40B4-BE49-F238E27FC236}">
                  <a16:creationId xmlns:a16="http://schemas.microsoft.com/office/drawing/2014/main" id="{B1A2AC64-041E-4CBF-B2E8-526196D0B616}"/>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4">
              <a:extLst>
                <a:ext uri="{FF2B5EF4-FFF2-40B4-BE49-F238E27FC236}">
                  <a16:creationId xmlns:a16="http://schemas.microsoft.com/office/drawing/2014/main" id="{20D76CAD-D9F1-45EC-9FD4-0EAA8DEC6B50}"/>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0" name="Group 9">
            <a:extLst>
              <a:ext uri="{FF2B5EF4-FFF2-40B4-BE49-F238E27FC236}">
                <a16:creationId xmlns:a16="http://schemas.microsoft.com/office/drawing/2014/main" id="{5D8C4BE5-260F-454B-88DE-B88028C3DB37}"/>
              </a:ext>
            </a:extLst>
          </p:cNvPr>
          <p:cNvGrpSpPr/>
          <p:nvPr/>
        </p:nvGrpSpPr>
        <p:grpSpPr>
          <a:xfrm>
            <a:off x="1931897" y="6418918"/>
            <a:ext cx="1629850" cy="439082"/>
            <a:chOff x="3324587" y="0"/>
            <a:chExt cx="1629850" cy="439082"/>
          </a:xfrm>
        </p:grpSpPr>
        <p:sp>
          <p:nvSpPr>
            <p:cNvPr id="11" name="Arrow: Chevron 10">
              <a:extLst>
                <a:ext uri="{FF2B5EF4-FFF2-40B4-BE49-F238E27FC236}">
                  <a16:creationId xmlns:a16="http://schemas.microsoft.com/office/drawing/2014/main" id="{81A2A6CA-EBE7-4232-96D6-C81C2300F3CE}"/>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69A63B21-FDB9-4558-9D32-F83D223502A8}"/>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7" name="Group 16">
            <a:extLst>
              <a:ext uri="{FF2B5EF4-FFF2-40B4-BE49-F238E27FC236}">
                <a16:creationId xmlns:a16="http://schemas.microsoft.com/office/drawing/2014/main" id="{1DD6A76B-EE95-4384-A9A5-3457A3131B19}"/>
              </a:ext>
            </a:extLst>
          </p:cNvPr>
          <p:cNvGrpSpPr/>
          <p:nvPr/>
        </p:nvGrpSpPr>
        <p:grpSpPr>
          <a:xfrm>
            <a:off x="3379323" y="6418918"/>
            <a:ext cx="1436407" cy="439082"/>
            <a:chOff x="4772012" y="0"/>
            <a:chExt cx="1436407" cy="439082"/>
          </a:xfrm>
        </p:grpSpPr>
        <p:sp>
          <p:nvSpPr>
            <p:cNvPr id="18" name="Arrow: Chevron 17">
              <a:extLst>
                <a:ext uri="{FF2B5EF4-FFF2-40B4-BE49-F238E27FC236}">
                  <a16:creationId xmlns:a16="http://schemas.microsoft.com/office/drawing/2014/main" id="{5D005A34-0EE4-4D0F-9FEE-EDF02CEC5AE4}"/>
                </a:ext>
              </a:extLst>
            </p:cNvPr>
            <p:cNvSpPr/>
            <p:nvPr/>
          </p:nvSpPr>
          <p:spPr>
            <a:xfrm>
              <a:off x="4772012" y="0"/>
              <a:ext cx="1436407"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8">
              <a:extLst>
                <a:ext uri="{FF2B5EF4-FFF2-40B4-BE49-F238E27FC236}">
                  <a16:creationId xmlns:a16="http://schemas.microsoft.com/office/drawing/2014/main" id="{BF8FD9BC-5E65-478D-BAF6-DD37F1DDB4EF}"/>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20" name="Group 19">
            <a:extLst>
              <a:ext uri="{FF2B5EF4-FFF2-40B4-BE49-F238E27FC236}">
                <a16:creationId xmlns:a16="http://schemas.microsoft.com/office/drawing/2014/main" id="{16515FC8-5586-4A28-AAE7-0A968BCA731A}"/>
              </a:ext>
            </a:extLst>
          </p:cNvPr>
          <p:cNvGrpSpPr/>
          <p:nvPr/>
        </p:nvGrpSpPr>
        <p:grpSpPr>
          <a:xfrm>
            <a:off x="4633307" y="6418918"/>
            <a:ext cx="1824241" cy="439082"/>
            <a:chOff x="6025996" y="0"/>
            <a:chExt cx="1824241" cy="439082"/>
          </a:xfrm>
        </p:grpSpPr>
        <p:sp>
          <p:nvSpPr>
            <p:cNvPr id="21" name="Arrow: Chevron 20">
              <a:extLst>
                <a:ext uri="{FF2B5EF4-FFF2-40B4-BE49-F238E27FC236}">
                  <a16:creationId xmlns:a16="http://schemas.microsoft.com/office/drawing/2014/main" id="{5A12D5DB-229A-43EA-8AC5-DD8E1BFF5E64}"/>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0">
              <a:extLst>
                <a:ext uri="{FF2B5EF4-FFF2-40B4-BE49-F238E27FC236}">
                  <a16:creationId xmlns:a16="http://schemas.microsoft.com/office/drawing/2014/main" id="{CE5C84A8-CC08-48FE-9C9E-EDD01FD58D6B}"/>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23" name="Group 22">
            <a:extLst>
              <a:ext uri="{FF2B5EF4-FFF2-40B4-BE49-F238E27FC236}">
                <a16:creationId xmlns:a16="http://schemas.microsoft.com/office/drawing/2014/main" id="{A8EA0B01-B8CB-4A3F-8D96-EAF30A343EC6}"/>
              </a:ext>
            </a:extLst>
          </p:cNvPr>
          <p:cNvGrpSpPr/>
          <p:nvPr/>
        </p:nvGrpSpPr>
        <p:grpSpPr>
          <a:xfrm>
            <a:off x="6275124" y="6418918"/>
            <a:ext cx="1824241" cy="439082"/>
            <a:chOff x="7667813" y="0"/>
            <a:chExt cx="1824241" cy="439082"/>
          </a:xfrm>
        </p:grpSpPr>
        <p:sp>
          <p:nvSpPr>
            <p:cNvPr id="24" name="Arrow: Chevron 23">
              <a:extLst>
                <a:ext uri="{FF2B5EF4-FFF2-40B4-BE49-F238E27FC236}">
                  <a16:creationId xmlns:a16="http://schemas.microsoft.com/office/drawing/2014/main" id="{9F39E953-5614-4E0E-A8EE-67D5C1766DA8}"/>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12">
              <a:extLst>
                <a:ext uri="{FF2B5EF4-FFF2-40B4-BE49-F238E27FC236}">
                  <a16:creationId xmlns:a16="http://schemas.microsoft.com/office/drawing/2014/main" id="{9C05EDB3-7C6E-4FE9-9FEB-96CB86D28145}"/>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6" name="Group 25">
            <a:extLst>
              <a:ext uri="{FF2B5EF4-FFF2-40B4-BE49-F238E27FC236}">
                <a16:creationId xmlns:a16="http://schemas.microsoft.com/office/drawing/2014/main" id="{36C3F8B5-B0F9-4A7F-B75E-7F83C423F116}"/>
              </a:ext>
            </a:extLst>
          </p:cNvPr>
          <p:cNvGrpSpPr/>
          <p:nvPr/>
        </p:nvGrpSpPr>
        <p:grpSpPr>
          <a:xfrm>
            <a:off x="7916940" y="6418918"/>
            <a:ext cx="1361248" cy="439082"/>
            <a:chOff x="9309630" y="0"/>
            <a:chExt cx="1361248" cy="439082"/>
          </a:xfrm>
        </p:grpSpPr>
        <p:sp>
          <p:nvSpPr>
            <p:cNvPr id="27" name="Arrow: Chevron 26">
              <a:extLst>
                <a:ext uri="{FF2B5EF4-FFF2-40B4-BE49-F238E27FC236}">
                  <a16:creationId xmlns:a16="http://schemas.microsoft.com/office/drawing/2014/main" id="{15B96A78-FC7D-43ED-A5B2-E62C4972C436}"/>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Arrow: Chevron 14">
              <a:extLst>
                <a:ext uri="{FF2B5EF4-FFF2-40B4-BE49-F238E27FC236}">
                  <a16:creationId xmlns:a16="http://schemas.microsoft.com/office/drawing/2014/main" id="{1FAD3C5C-EEB1-46AF-8B36-898DF9194A11}"/>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 y="3006311"/>
            <a:ext cx="3923516" cy="2443068"/>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17907" r="21279"/>
          <a:stretch/>
        </p:blipFill>
        <p:spPr>
          <a:xfrm>
            <a:off x="5828026" y="818359"/>
            <a:ext cx="5560828" cy="5143500"/>
          </a:xfrm>
          <a:prstGeom prst="rect">
            <a:avLst/>
          </a:prstGeom>
        </p:spPr>
      </p:pic>
      <p:sp>
        <p:nvSpPr>
          <p:cNvPr id="32" name="Rectangle 31"/>
          <p:cNvSpPr/>
          <p:nvPr/>
        </p:nvSpPr>
        <p:spPr>
          <a:xfrm>
            <a:off x="5181600" y="4645565"/>
            <a:ext cx="4495412" cy="1569660"/>
          </a:xfrm>
          <a:prstGeom prst="rect">
            <a:avLst/>
          </a:prstGeom>
        </p:spPr>
        <p:txBody>
          <a:bodyPr wrap="square">
            <a:spAutoFit/>
          </a:bodyPr>
          <a:lstStyle/>
          <a:p>
            <a:pPr lvl="0" algn="ctr"/>
            <a:r>
              <a:rPr lang="en-US" sz="2400" dirty="0">
                <a:latin typeface="+mj-lt"/>
              </a:rPr>
              <a:t>Designed for scholars registered for a Ph.D. at an Indian institution </a:t>
            </a:r>
            <a:r>
              <a:rPr lang="en-US" altLang="en-US" sz="2400" dirty="0">
                <a:latin typeface="+mj-lt"/>
              </a:rPr>
              <a:t>on or before </a:t>
            </a:r>
            <a:br>
              <a:rPr lang="en-US" altLang="en-US" sz="2400" dirty="0">
                <a:latin typeface="+mj-lt"/>
              </a:rPr>
            </a:br>
            <a:r>
              <a:rPr lang="en-US" altLang="en-US" sz="2400" b="1" dirty="0">
                <a:latin typeface="+mj-lt"/>
              </a:rPr>
              <a:t>September 1, 2020</a:t>
            </a:r>
            <a:r>
              <a:rPr lang="en-US" sz="2400" dirty="0">
                <a:latin typeface="+mj-lt"/>
              </a:rPr>
              <a:t> </a:t>
            </a:r>
            <a:endParaRPr lang="en-IN" sz="2400" dirty="0">
              <a:latin typeface="+mj-lt"/>
            </a:endParaRPr>
          </a:p>
        </p:txBody>
      </p:sp>
      <p:sp>
        <p:nvSpPr>
          <p:cNvPr id="33" name="Rectangle 32"/>
          <p:cNvSpPr/>
          <p:nvPr/>
        </p:nvSpPr>
        <p:spPr>
          <a:xfrm>
            <a:off x="9586667" y="3847309"/>
            <a:ext cx="1754006" cy="800219"/>
          </a:xfrm>
          <a:prstGeom prst="rect">
            <a:avLst/>
          </a:prstGeom>
        </p:spPr>
        <p:txBody>
          <a:bodyPr wrap="none">
            <a:spAutoFit/>
          </a:bodyPr>
          <a:lstStyle/>
          <a:p>
            <a:pPr algn="ctr">
              <a:defRPr/>
            </a:pPr>
            <a:r>
              <a:rPr lang="en-IN" sz="2300" b="1" dirty="0">
                <a:latin typeface="+mj-lt"/>
              </a:rPr>
              <a:t>Duration</a:t>
            </a:r>
            <a:br>
              <a:rPr lang="en-IN" sz="2300" b="1" dirty="0">
                <a:latin typeface="+mj-lt"/>
              </a:rPr>
            </a:br>
            <a:r>
              <a:rPr lang="en-IN" sz="2300" b="1" dirty="0">
                <a:latin typeface="+mj-lt"/>
              </a:rPr>
              <a:t>6-9 months</a:t>
            </a:r>
          </a:p>
        </p:txBody>
      </p:sp>
      <p:sp>
        <p:nvSpPr>
          <p:cNvPr id="38" name="Rectangle 37"/>
          <p:cNvSpPr/>
          <p:nvPr/>
        </p:nvSpPr>
        <p:spPr>
          <a:xfrm rot="21186977">
            <a:off x="1946057" y="5237924"/>
            <a:ext cx="2847383" cy="461665"/>
          </a:xfrm>
          <a:prstGeom prst="rect">
            <a:avLst/>
          </a:prstGeom>
        </p:spPr>
        <p:txBody>
          <a:bodyPr wrap="none">
            <a:spAutoFit/>
          </a:bodyPr>
          <a:lstStyle/>
          <a:p>
            <a:r>
              <a:rPr lang="en-IN" altLang="en-US" sz="2400" b="1" dirty="0">
                <a:latin typeface="+mj-lt"/>
              </a:rPr>
              <a:t>Application Deadline</a:t>
            </a:r>
          </a:p>
        </p:txBody>
      </p:sp>
      <p:sp>
        <p:nvSpPr>
          <p:cNvPr id="39" name="Rectangle 38"/>
          <p:cNvSpPr/>
          <p:nvPr/>
        </p:nvSpPr>
        <p:spPr>
          <a:xfrm>
            <a:off x="904309" y="1143000"/>
            <a:ext cx="5826254" cy="1077218"/>
          </a:xfrm>
          <a:prstGeom prst="rect">
            <a:avLst/>
          </a:prstGeom>
        </p:spPr>
        <p:txBody>
          <a:bodyPr wrap="square">
            <a:spAutoFit/>
          </a:bodyPr>
          <a:lstStyle/>
          <a:p>
            <a:r>
              <a:rPr lang="en-US" sz="3200" b="1" dirty="0"/>
              <a:t>Fulbright-Nehru Doctoral </a:t>
            </a:r>
            <a:br>
              <a:rPr lang="en-US" sz="3200" b="1" dirty="0"/>
            </a:br>
            <a:r>
              <a:rPr lang="en-US" sz="3200" b="1" dirty="0"/>
              <a:t>Research Fellowships</a:t>
            </a:r>
          </a:p>
        </p:txBody>
      </p:sp>
      <p:sp>
        <p:nvSpPr>
          <p:cNvPr id="40" name="Rectangle 39"/>
          <p:cNvSpPr/>
          <p:nvPr/>
        </p:nvSpPr>
        <p:spPr>
          <a:xfrm>
            <a:off x="2135755" y="3523511"/>
            <a:ext cx="755335" cy="769441"/>
          </a:xfrm>
          <a:prstGeom prst="rect">
            <a:avLst/>
          </a:prstGeom>
        </p:spPr>
        <p:txBody>
          <a:bodyPr wrap="none">
            <a:spAutoFit/>
          </a:bodyPr>
          <a:lstStyle/>
          <a:p>
            <a:r>
              <a:rPr lang="en-IN" altLang="en-US" sz="4400" b="1" dirty="0"/>
              <a:t>15</a:t>
            </a:r>
            <a:endParaRPr lang="en-US" sz="4400" dirty="0"/>
          </a:p>
        </p:txBody>
      </p:sp>
      <p:sp>
        <p:nvSpPr>
          <p:cNvPr id="41" name="Rectangle 40"/>
          <p:cNvSpPr/>
          <p:nvPr/>
        </p:nvSpPr>
        <p:spPr>
          <a:xfrm rot="20983222">
            <a:off x="2164746" y="4324364"/>
            <a:ext cx="2048253" cy="646331"/>
          </a:xfrm>
          <a:prstGeom prst="rect">
            <a:avLst/>
          </a:prstGeom>
        </p:spPr>
        <p:txBody>
          <a:bodyPr wrap="none">
            <a:spAutoFit/>
          </a:bodyPr>
          <a:lstStyle/>
          <a:p>
            <a:r>
              <a:rPr lang="en-IN" altLang="en-US" sz="3600" b="1" dirty="0"/>
              <a:t>July, 2021</a:t>
            </a:r>
          </a:p>
        </p:txBody>
      </p:sp>
    </p:spTree>
    <p:extLst>
      <p:ext uri="{BB962C8B-B14F-4D97-AF65-F5344CB8AC3E}">
        <p14:creationId xmlns:p14="http://schemas.microsoft.com/office/powerpoint/2010/main" val="93619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576903-D54C-4037-BC28-9A70F5535185}"/>
              </a:ext>
            </a:extLst>
          </p:cNvPr>
          <p:cNvGrpSpPr/>
          <p:nvPr/>
        </p:nvGrpSpPr>
        <p:grpSpPr>
          <a:xfrm>
            <a:off x="16042" y="6418918"/>
            <a:ext cx="2098278" cy="439082"/>
            <a:chOff x="1408732" y="0"/>
            <a:chExt cx="2098278" cy="439082"/>
          </a:xfrm>
        </p:grpSpPr>
        <p:sp>
          <p:nvSpPr>
            <p:cNvPr id="8" name="Arrow: Chevron 7">
              <a:extLst>
                <a:ext uri="{FF2B5EF4-FFF2-40B4-BE49-F238E27FC236}">
                  <a16:creationId xmlns:a16="http://schemas.microsoft.com/office/drawing/2014/main" id="{B1A2AC64-041E-4CBF-B2E8-526196D0B616}"/>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4">
              <a:extLst>
                <a:ext uri="{FF2B5EF4-FFF2-40B4-BE49-F238E27FC236}">
                  <a16:creationId xmlns:a16="http://schemas.microsoft.com/office/drawing/2014/main" id="{20D76CAD-D9F1-45EC-9FD4-0EAA8DEC6B50}"/>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0" name="Group 9">
            <a:extLst>
              <a:ext uri="{FF2B5EF4-FFF2-40B4-BE49-F238E27FC236}">
                <a16:creationId xmlns:a16="http://schemas.microsoft.com/office/drawing/2014/main" id="{5D8C4BE5-260F-454B-88DE-B88028C3DB37}"/>
              </a:ext>
            </a:extLst>
          </p:cNvPr>
          <p:cNvGrpSpPr/>
          <p:nvPr/>
        </p:nvGrpSpPr>
        <p:grpSpPr>
          <a:xfrm>
            <a:off x="1931897" y="6418918"/>
            <a:ext cx="1629850" cy="439082"/>
            <a:chOff x="3324587" y="0"/>
            <a:chExt cx="1629850" cy="439082"/>
          </a:xfrm>
        </p:grpSpPr>
        <p:sp>
          <p:nvSpPr>
            <p:cNvPr id="11" name="Arrow: Chevron 10">
              <a:extLst>
                <a:ext uri="{FF2B5EF4-FFF2-40B4-BE49-F238E27FC236}">
                  <a16:creationId xmlns:a16="http://schemas.microsoft.com/office/drawing/2014/main" id="{81A2A6CA-EBE7-4232-96D6-C81C2300F3CE}"/>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69A63B21-FDB9-4558-9D32-F83D223502A8}"/>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7" name="Group 16">
            <a:extLst>
              <a:ext uri="{FF2B5EF4-FFF2-40B4-BE49-F238E27FC236}">
                <a16:creationId xmlns:a16="http://schemas.microsoft.com/office/drawing/2014/main" id="{1DD6A76B-EE95-4384-A9A5-3457A3131B19}"/>
              </a:ext>
            </a:extLst>
          </p:cNvPr>
          <p:cNvGrpSpPr/>
          <p:nvPr/>
        </p:nvGrpSpPr>
        <p:grpSpPr>
          <a:xfrm>
            <a:off x="3379323" y="6418918"/>
            <a:ext cx="1436407" cy="439082"/>
            <a:chOff x="4772012" y="0"/>
            <a:chExt cx="1436407" cy="439082"/>
          </a:xfrm>
        </p:grpSpPr>
        <p:sp>
          <p:nvSpPr>
            <p:cNvPr id="18" name="Arrow: Chevron 17">
              <a:extLst>
                <a:ext uri="{FF2B5EF4-FFF2-40B4-BE49-F238E27FC236}">
                  <a16:creationId xmlns:a16="http://schemas.microsoft.com/office/drawing/2014/main" id="{5D005A34-0EE4-4D0F-9FEE-EDF02CEC5AE4}"/>
                </a:ext>
              </a:extLst>
            </p:cNvPr>
            <p:cNvSpPr/>
            <p:nvPr/>
          </p:nvSpPr>
          <p:spPr>
            <a:xfrm>
              <a:off x="4772012" y="0"/>
              <a:ext cx="1436407"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8">
              <a:extLst>
                <a:ext uri="{FF2B5EF4-FFF2-40B4-BE49-F238E27FC236}">
                  <a16:creationId xmlns:a16="http://schemas.microsoft.com/office/drawing/2014/main" id="{BF8FD9BC-5E65-478D-BAF6-DD37F1DDB4EF}"/>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20" name="Group 19">
            <a:extLst>
              <a:ext uri="{FF2B5EF4-FFF2-40B4-BE49-F238E27FC236}">
                <a16:creationId xmlns:a16="http://schemas.microsoft.com/office/drawing/2014/main" id="{16515FC8-5586-4A28-AAE7-0A968BCA731A}"/>
              </a:ext>
            </a:extLst>
          </p:cNvPr>
          <p:cNvGrpSpPr/>
          <p:nvPr/>
        </p:nvGrpSpPr>
        <p:grpSpPr>
          <a:xfrm>
            <a:off x="4633307" y="6418918"/>
            <a:ext cx="1824241" cy="439082"/>
            <a:chOff x="6025996" y="0"/>
            <a:chExt cx="1824241" cy="439082"/>
          </a:xfrm>
        </p:grpSpPr>
        <p:sp>
          <p:nvSpPr>
            <p:cNvPr id="21" name="Arrow: Chevron 20">
              <a:extLst>
                <a:ext uri="{FF2B5EF4-FFF2-40B4-BE49-F238E27FC236}">
                  <a16:creationId xmlns:a16="http://schemas.microsoft.com/office/drawing/2014/main" id="{5A12D5DB-229A-43EA-8AC5-DD8E1BFF5E64}"/>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0">
              <a:extLst>
                <a:ext uri="{FF2B5EF4-FFF2-40B4-BE49-F238E27FC236}">
                  <a16:creationId xmlns:a16="http://schemas.microsoft.com/office/drawing/2014/main" id="{CE5C84A8-CC08-48FE-9C9E-EDD01FD58D6B}"/>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23" name="Group 22">
            <a:extLst>
              <a:ext uri="{FF2B5EF4-FFF2-40B4-BE49-F238E27FC236}">
                <a16:creationId xmlns:a16="http://schemas.microsoft.com/office/drawing/2014/main" id="{A8EA0B01-B8CB-4A3F-8D96-EAF30A343EC6}"/>
              </a:ext>
            </a:extLst>
          </p:cNvPr>
          <p:cNvGrpSpPr/>
          <p:nvPr/>
        </p:nvGrpSpPr>
        <p:grpSpPr>
          <a:xfrm>
            <a:off x="6275124" y="6418918"/>
            <a:ext cx="1824241" cy="439082"/>
            <a:chOff x="7667813" y="0"/>
            <a:chExt cx="1824241" cy="439082"/>
          </a:xfrm>
        </p:grpSpPr>
        <p:sp>
          <p:nvSpPr>
            <p:cNvPr id="24" name="Arrow: Chevron 23">
              <a:extLst>
                <a:ext uri="{FF2B5EF4-FFF2-40B4-BE49-F238E27FC236}">
                  <a16:creationId xmlns:a16="http://schemas.microsoft.com/office/drawing/2014/main" id="{9F39E953-5614-4E0E-A8EE-67D5C1766DA8}"/>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12">
              <a:extLst>
                <a:ext uri="{FF2B5EF4-FFF2-40B4-BE49-F238E27FC236}">
                  <a16:creationId xmlns:a16="http://schemas.microsoft.com/office/drawing/2014/main" id="{9C05EDB3-7C6E-4FE9-9FEB-96CB86D28145}"/>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6" name="Group 25">
            <a:extLst>
              <a:ext uri="{FF2B5EF4-FFF2-40B4-BE49-F238E27FC236}">
                <a16:creationId xmlns:a16="http://schemas.microsoft.com/office/drawing/2014/main" id="{36C3F8B5-B0F9-4A7F-B75E-7F83C423F116}"/>
              </a:ext>
            </a:extLst>
          </p:cNvPr>
          <p:cNvGrpSpPr/>
          <p:nvPr/>
        </p:nvGrpSpPr>
        <p:grpSpPr>
          <a:xfrm>
            <a:off x="7916940" y="6418918"/>
            <a:ext cx="1361248" cy="439082"/>
            <a:chOff x="9309630" y="0"/>
            <a:chExt cx="1361248" cy="439082"/>
          </a:xfrm>
        </p:grpSpPr>
        <p:sp>
          <p:nvSpPr>
            <p:cNvPr id="27" name="Arrow: Chevron 26">
              <a:extLst>
                <a:ext uri="{FF2B5EF4-FFF2-40B4-BE49-F238E27FC236}">
                  <a16:creationId xmlns:a16="http://schemas.microsoft.com/office/drawing/2014/main" id="{15B96A78-FC7D-43ED-A5B2-E62C4972C436}"/>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Arrow: Chevron 14">
              <a:extLst>
                <a:ext uri="{FF2B5EF4-FFF2-40B4-BE49-F238E27FC236}">
                  <a16:creationId xmlns:a16="http://schemas.microsoft.com/office/drawing/2014/main" id="{1FAD3C5C-EEB1-46AF-8B36-898DF9194A11}"/>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
        <p:nvSpPr>
          <p:cNvPr id="31" name="Title 1"/>
          <p:cNvSpPr txBox="1">
            <a:spLocks/>
          </p:cNvSpPr>
          <p:nvPr/>
        </p:nvSpPr>
        <p:spPr>
          <a:xfrm>
            <a:off x="3180253" y="358907"/>
            <a:ext cx="6101564" cy="7097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2400" b="1" dirty="0"/>
              <a:t>2021-2022 Fields of Study</a:t>
            </a:r>
          </a:p>
        </p:txBody>
      </p:sp>
      <p:sp>
        <p:nvSpPr>
          <p:cNvPr id="32" name="Content Placeholder 2">
            <a:extLst>
              <a:ext uri="{FF2B5EF4-FFF2-40B4-BE49-F238E27FC236}">
                <a16:creationId xmlns:a16="http://schemas.microsoft.com/office/drawing/2014/main" id="{1B7838CB-9DB4-4962-9C5F-037E71BFF93D}"/>
              </a:ext>
            </a:extLst>
          </p:cNvPr>
          <p:cNvSpPr txBox="1">
            <a:spLocks/>
          </p:cNvSpPr>
          <p:nvPr/>
        </p:nvSpPr>
        <p:spPr>
          <a:xfrm>
            <a:off x="1113015" y="819150"/>
            <a:ext cx="5381650" cy="535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buFont typeface="Wingdings" pitchFamily="2" charset="2"/>
              <a:buChar char="q"/>
            </a:pPr>
            <a:r>
              <a:rPr lang="en-US" altLang="en-US" b="1" dirty="0">
                <a:latin typeface="+mj-lt"/>
              </a:rPr>
              <a:t> Agricultural Sciences</a:t>
            </a:r>
          </a:p>
          <a:p>
            <a:pPr>
              <a:lnSpc>
                <a:spcPct val="150000"/>
              </a:lnSpc>
              <a:spcBef>
                <a:spcPct val="0"/>
              </a:spcBef>
              <a:buFont typeface="Wingdings" pitchFamily="2" charset="2"/>
              <a:buChar char="q"/>
            </a:pPr>
            <a:r>
              <a:rPr lang="en-IN" altLang="en-US" b="1" dirty="0">
                <a:latin typeface="+mj-lt"/>
              </a:rPr>
              <a:t> A</a:t>
            </a:r>
            <a:r>
              <a:rPr lang="en-US" altLang="en-US" b="1" dirty="0" err="1">
                <a:latin typeface="+mj-lt"/>
              </a:rPr>
              <a:t>nthropology</a:t>
            </a:r>
            <a:endParaRPr lang="en-US" altLang="en-US" b="1" dirty="0">
              <a:latin typeface="+mj-lt"/>
            </a:endParaRPr>
          </a:p>
          <a:p>
            <a:pPr>
              <a:lnSpc>
                <a:spcPct val="150000"/>
              </a:lnSpc>
              <a:spcBef>
                <a:spcPct val="0"/>
              </a:spcBef>
              <a:buFont typeface="Wingdings" pitchFamily="2" charset="2"/>
              <a:buChar char="q"/>
            </a:pPr>
            <a:r>
              <a:rPr lang="en-US" altLang="en-US" b="1" dirty="0">
                <a:latin typeface="+mj-lt"/>
              </a:rPr>
              <a:t> Bioengineering</a:t>
            </a:r>
          </a:p>
          <a:p>
            <a:pPr>
              <a:lnSpc>
                <a:spcPct val="150000"/>
              </a:lnSpc>
              <a:spcBef>
                <a:spcPct val="0"/>
              </a:spcBef>
              <a:buFont typeface="Wingdings" pitchFamily="2" charset="2"/>
              <a:buChar char="q"/>
            </a:pPr>
            <a:r>
              <a:rPr lang="en-US" altLang="en-US" b="1" dirty="0">
                <a:latin typeface="+mj-lt"/>
              </a:rPr>
              <a:t> Climate Change Sciences </a:t>
            </a:r>
          </a:p>
          <a:p>
            <a:pPr marL="228600" indent="-228600">
              <a:spcBef>
                <a:spcPct val="0"/>
              </a:spcBef>
              <a:buFont typeface="Wingdings" pitchFamily="2" charset="2"/>
              <a:buChar char="q"/>
            </a:pPr>
            <a:r>
              <a:rPr lang="en-IN" altLang="en-US" b="1" dirty="0">
                <a:latin typeface="+mj-lt"/>
              </a:rPr>
              <a:t> Computer Science (including, but not limited to, cyber security, digital economy, quantum computing, artificial intelligence, machine learning and big data analytics)</a:t>
            </a:r>
            <a:endParaRPr lang="en-US" altLang="en-US" b="1" dirty="0">
              <a:latin typeface="+mj-lt"/>
            </a:endParaRPr>
          </a:p>
          <a:p>
            <a:pPr>
              <a:lnSpc>
                <a:spcPct val="150000"/>
              </a:lnSpc>
              <a:spcBef>
                <a:spcPct val="0"/>
              </a:spcBef>
              <a:buFont typeface="Wingdings" pitchFamily="2" charset="2"/>
              <a:buChar char="q"/>
            </a:pPr>
            <a:r>
              <a:rPr lang="en-US" altLang="en-US" b="1" dirty="0">
                <a:latin typeface="+mj-lt"/>
              </a:rPr>
              <a:t> Economics</a:t>
            </a:r>
          </a:p>
          <a:p>
            <a:pPr>
              <a:lnSpc>
                <a:spcPct val="150000"/>
              </a:lnSpc>
              <a:spcBef>
                <a:spcPct val="0"/>
              </a:spcBef>
              <a:buFont typeface="Wingdings" pitchFamily="2" charset="2"/>
              <a:buChar char="q"/>
            </a:pPr>
            <a:r>
              <a:rPr lang="en-US" altLang="en-US" b="1" dirty="0">
                <a:latin typeface="+mj-lt"/>
              </a:rPr>
              <a:t> Education Policy and Planning</a:t>
            </a:r>
          </a:p>
          <a:p>
            <a:pPr>
              <a:lnSpc>
                <a:spcPct val="150000"/>
              </a:lnSpc>
              <a:spcBef>
                <a:spcPct val="0"/>
              </a:spcBef>
              <a:buFont typeface="Wingdings" pitchFamily="2" charset="2"/>
              <a:buChar char="q"/>
            </a:pPr>
            <a:r>
              <a:rPr lang="en-US" altLang="en-US" b="1" dirty="0">
                <a:latin typeface="+mj-lt"/>
              </a:rPr>
              <a:t> Energy Studies</a:t>
            </a:r>
          </a:p>
          <a:p>
            <a:pPr>
              <a:lnSpc>
                <a:spcPct val="150000"/>
              </a:lnSpc>
              <a:spcBef>
                <a:spcPct val="0"/>
              </a:spcBef>
              <a:buFont typeface="Wingdings" pitchFamily="2" charset="2"/>
              <a:buChar char="q"/>
            </a:pPr>
            <a:r>
              <a:rPr lang="en-IN" altLang="en-US" b="1" dirty="0">
                <a:latin typeface="+mj-lt"/>
              </a:rPr>
              <a:t> H</a:t>
            </a:r>
            <a:r>
              <a:rPr lang="en-US" altLang="en-US" b="1" dirty="0" err="1">
                <a:latin typeface="+mj-lt"/>
              </a:rPr>
              <a:t>istory</a:t>
            </a:r>
            <a:endParaRPr lang="en-US" altLang="en-US" b="1" dirty="0">
              <a:latin typeface="+mj-lt"/>
            </a:endParaRPr>
          </a:p>
          <a:p>
            <a:pPr>
              <a:lnSpc>
                <a:spcPct val="150000"/>
              </a:lnSpc>
              <a:spcBef>
                <a:spcPct val="0"/>
              </a:spcBef>
              <a:buFont typeface="Wingdings" pitchFamily="2" charset="2"/>
              <a:buChar char="q"/>
            </a:pPr>
            <a:r>
              <a:rPr lang="en-US" altLang="en-US" b="1" dirty="0">
                <a:latin typeface="+mj-lt"/>
              </a:rPr>
              <a:t> International Law </a:t>
            </a:r>
          </a:p>
          <a:p>
            <a:pPr>
              <a:lnSpc>
                <a:spcPct val="150000"/>
              </a:lnSpc>
              <a:spcBef>
                <a:spcPct val="0"/>
              </a:spcBef>
              <a:buFont typeface="Wingdings" pitchFamily="2" charset="2"/>
              <a:buChar char="q"/>
            </a:pPr>
            <a:r>
              <a:rPr lang="en-US" altLang="en-US" b="1" dirty="0">
                <a:latin typeface="+mj-lt"/>
              </a:rPr>
              <a:t> International Security and Strategic Studies</a:t>
            </a:r>
          </a:p>
        </p:txBody>
      </p:sp>
      <p:sp>
        <p:nvSpPr>
          <p:cNvPr id="33" name="Content Placeholder 2">
            <a:extLst>
              <a:ext uri="{FF2B5EF4-FFF2-40B4-BE49-F238E27FC236}">
                <a16:creationId xmlns:a16="http://schemas.microsoft.com/office/drawing/2014/main" id="{0E6CF9E8-0F89-4DB2-9D6E-9E3B3D643990}"/>
              </a:ext>
            </a:extLst>
          </p:cNvPr>
          <p:cNvSpPr txBox="1">
            <a:spLocks/>
          </p:cNvSpPr>
          <p:nvPr/>
        </p:nvSpPr>
        <p:spPr bwMode="auto">
          <a:xfrm>
            <a:off x="6494664" y="790652"/>
            <a:ext cx="5544935" cy="545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Bef>
                <a:spcPct val="0"/>
              </a:spcBef>
              <a:buFont typeface="Wingdings" pitchFamily="2" charset="2"/>
              <a:buChar char="q"/>
              <a:defRPr/>
            </a:pPr>
            <a:r>
              <a:rPr lang="en-US" altLang="en-US" b="1" kern="0" dirty="0">
                <a:latin typeface="+mj-lt"/>
              </a:rPr>
              <a:t>Materials Science (with emphasis on environmental applications)</a:t>
            </a:r>
          </a:p>
          <a:p>
            <a:pPr>
              <a:lnSpc>
                <a:spcPct val="150000"/>
              </a:lnSpc>
              <a:buFont typeface="Wingdings" pitchFamily="2" charset="2"/>
              <a:buChar char="q"/>
            </a:pPr>
            <a:r>
              <a:rPr lang="en-IN" altLang="en-US" b="1" dirty="0"/>
              <a:t> M</a:t>
            </a:r>
            <a:r>
              <a:rPr lang="en-US" altLang="en-US" b="1" dirty="0" err="1"/>
              <a:t>athematical</a:t>
            </a:r>
            <a:r>
              <a:rPr lang="en-US" altLang="en-US" b="1" dirty="0"/>
              <a:t> Sciences</a:t>
            </a:r>
          </a:p>
          <a:p>
            <a:pPr>
              <a:lnSpc>
                <a:spcPct val="150000"/>
              </a:lnSpc>
              <a:buFont typeface="Wingdings" pitchFamily="2" charset="2"/>
              <a:buChar char="q"/>
            </a:pPr>
            <a:r>
              <a:rPr lang="en-IN" altLang="en-US" b="1" dirty="0"/>
              <a:t> Neurosciences</a:t>
            </a:r>
          </a:p>
          <a:p>
            <a:pPr>
              <a:lnSpc>
                <a:spcPct val="150000"/>
              </a:lnSpc>
              <a:buFont typeface="Wingdings" pitchFamily="2" charset="2"/>
              <a:buChar char="q"/>
            </a:pPr>
            <a:r>
              <a:rPr lang="en-IN" altLang="en-US" b="1" kern="0" dirty="0">
                <a:latin typeface="+mj-lt"/>
              </a:rPr>
              <a:t> Performing Arts</a:t>
            </a:r>
            <a:endParaRPr lang="en-US" altLang="en-US" b="1" kern="0" dirty="0">
              <a:latin typeface="+mj-lt"/>
            </a:endParaRPr>
          </a:p>
          <a:p>
            <a:pPr>
              <a:lnSpc>
                <a:spcPct val="150000"/>
              </a:lnSpc>
              <a:buFont typeface="Wingdings" pitchFamily="2" charset="2"/>
              <a:buChar char="q"/>
            </a:pPr>
            <a:r>
              <a:rPr lang="en-US" altLang="en-US" b="1" dirty="0"/>
              <a:t> Physical Sciences </a:t>
            </a:r>
          </a:p>
          <a:p>
            <a:pPr>
              <a:lnSpc>
                <a:spcPct val="150000"/>
              </a:lnSpc>
              <a:spcBef>
                <a:spcPct val="0"/>
              </a:spcBef>
              <a:buFont typeface="Wingdings" pitchFamily="2" charset="2"/>
              <a:buChar char="q"/>
              <a:defRPr/>
            </a:pPr>
            <a:r>
              <a:rPr lang="en-US" altLang="en-US" b="1" kern="0" dirty="0">
                <a:latin typeface="+mj-lt"/>
              </a:rPr>
              <a:t> Public Health</a:t>
            </a:r>
          </a:p>
          <a:p>
            <a:pPr>
              <a:lnSpc>
                <a:spcPct val="150000"/>
              </a:lnSpc>
              <a:spcBef>
                <a:spcPct val="0"/>
              </a:spcBef>
              <a:buFont typeface="Wingdings" pitchFamily="2" charset="2"/>
              <a:buChar char="q"/>
              <a:defRPr/>
            </a:pPr>
            <a:r>
              <a:rPr lang="en-US" altLang="en-US" b="1" kern="0" dirty="0">
                <a:latin typeface="+mj-lt"/>
              </a:rPr>
              <a:t> Public Policy</a:t>
            </a:r>
          </a:p>
          <a:p>
            <a:pPr>
              <a:lnSpc>
                <a:spcPct val="150000"/>
              </a:lnSpc>
              <a:spcBef>
                <a:spcPct val="0"/>
              </a:spcBef>
              <a:buFont typeface="Wingdings" pitchFamily="2" charset="2"/>
              <a:buChar char="q"/>
              <a:defRPr/>
            </a:pPr>
            <a:r>
              <a:rPr lang="en-US" altLang="en-US" b="1" kern="0" dirty="0">
                <a:latin typeface="+mj-lt"/>
              </a:rPr>
              <a:t> Sociology</a:t>
            </a:r>
          </a:p>
          <a:p>
            <a:pPr marL="342900" indent="-342900">
              <a:lnSpc>
                <a:spcPct val="150000"/>
              </a:lnSpc>
              <a:spcBef>
                <a:spcPct val="0"/>
              </a:spcBef>
              <a:buFont typeface="Wingdings" pitchFamily="2" charset="2"/>
              <a:buChar char="q"/>
              <a:defRPr/>
            </a:pPr>
            <a:r>
              <a:rPr lang="en-US" altLang="en-US" b="1" kern="0" dirty="0">
                <a:latin typeface="+mj-lt"/>
              </a:rPr>
              <a:t>Urban and Regional Planning (with emphasis on smart cities and waste management) </a:t>
            </a:r>
          </a:p>
          <a:p>
            <a:pPr>
              <a:lnSpc>
                <a:spcPct val="150000"/>
              </a:lnSpc>
              <a:spcBef>
                <a:spcPct val="0"/>
              </a:spcBef>
              <a:buFont typeface="Wingdings" pitchFamily="2" charset="2"/>
              <a:buChar char="q"/>
              <a:defRPr/>
            </a:pPr>
            <a:r>
              <a:rPr lang="en-US" altLang="en-US" b="1" kern="0" dirty="0"/>
              <a:t> Visual Arts</a:t>
            </a:r>
          </a:p>
          <a:p>
            <a:pPr>
              <a:lnSpc>
                <a:spcPct val="150000"/>
              </a:lnSpc>
              <a:spcBef>
                <a:spcPct val="0"/>
              </a:spcBef>
              <a:buFont typeface="Wingdings" pitchFamily="2" charset="2"/>
              <a:buChar char="q"/>
              <a:defRPr/>
            </a:pPr>
            <a:r>
              <a:rPr lang="en-US" altLang="en-US" b="1" kern="0" dirty="0">
                <a:latin typeface="+mj-lt"/>
              </a:rPr>
              <a:t> Women’s and Gender Studies </a:t>
            </a:r>
            <a:endParaRPr lang="en-IN" altLang="en-US" b="1" kern="0" dirty="0">
              <a:latin typeface="+mj-lt"/>
            </a:endParaRPr>
          </a:p>
        </p:txBody>
      </p:sp>
    </p:spTree>
    <p:extLst>
      <p:ext uri="{BB962C8B-B14F-4D97-AF65-F5344CB8AC3E}">
        <p14:creationId xmlns:p14="http://schemas.microsoft.com/office/powerpoint/2010/main" val="386746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576903-D54C-4037-BC28-9A70F5535185}"/>
              </a:ext>
            </a:extLst>
          </p:cNvPr>
          <p:cNvGrpSpPr/>
          <p:nvPr/>
        </p:nvGrpSpPr>
        <p:grpSpPr>
          <a:xfrm>
            <a:off x="16042" y="6418918"/>
            <a:ext cx="2098278" cy="439082"/>
            <a:chOff x="1408732" y="0"/>
            <a:chExt cx="2098278" cy="439082"/>
          </a:xfrm>
        </p:grpSpPr>
        <p:sp>
          <p:nvSpPr>
            <p:cNvPr id="8" name="Arrow: Chevron 7">
              <a:extLst>
                <a:ext uri="{FF2B5EF4-FFF2-40B4-BE49-F238E27FC236}">
                  <a16:creationId xmlns:a16="http://schemas.microsoft.com/office/drawing/2014/main" id="{B1A2AC64-041E-4CBF-B2E8-526196D0B616}"/>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4">
              <a:extLst>
                <a:ext uri="{FF2B5EF4-FFF2-40B4-BE49-F238E27FC236}">
                  <a16:creationId xmlns:a16="http://schemas.microsoft.com/office/drawing/2014/main" id="{20D76CAD-D9F1-45EC-9FD4-0EAA8DEC6B50}"/>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0" name="Group 9">
            <a:extLst>
              <a:ext uri="{FF2B5EF4-FFF2-40B4-BE49-F238E27FC236}">
                <a16:creationId xmlns:a16="http://schemas.microsoft.com/office/drawing/2014/main" id="{5D8C4BE5-260F-454B-88DE-B88028C3DB37}"/>
              </a:ext>
            </a:extLst>
          </p:cNvPr>
          <p:cNvGrpSpPr/>
          <p:nvPr/>
        </p:nvGrpSpPr>
        <p:grpSpPr>
          <a:xfrm>
            <a:off x="1931897" y="6418918"/>
            <a:ext cx="1629850" cy="439082"/>
            <a:chOff x="3324587" y="0"/>
            <a:chExt cx="1629850" cy="439082"/>
          </a:xfrm>
        </p:grpSpPr>
        <p:sp>
          <p:nvSpPr>
            <p:cNvPr id="11" name="Arrow: Chevron 10">
              <a:extLst>
                <a:ext uri="{FF2B5EF4-FFF2-40B4-BE49-F238E27FC236}">
                  <a16:creationId xmlns:a16="http://schemas.microsoft.com/office/drawing/2014/main" id="{81A2A6CA-EBE7-4232-96D6-C81C2300F3CE}"/>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69A63B21-FDB9-4558-9D32-F83D223502A8}"/>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7" name="Group 16">
            <a:extLst>
              <a:ext uri="{FF2B5EF4-FFF2-40B4-BE49-F238E27FC236}">
                <a16:creationId xmlns:a16="http://schemas.microsoft.com/office/drawing/2014/main" id="{1DD6A76B-EE95-4384-A9A5-3457A3131B19}"/>
              </a:ext>
            </a:extLst>
          </p:cNvPr>
          <p:cNvGrpSpPr/>
          <p:nvPr/>
        </p:nvGrpSpPr>
        <p:grpSpPr>
          <a:xfrm>
            <a:off x="3379323" y="6418918"/>
            <a:ext cx="1436407" cy="439082"/>
            <a:chOff x="4772012" y="0"/>
            <a:chExt cx="1436407" cy="439082"/>
          </a:xfrm>
        </p:grpSpPr>
        <p:sp>
          <p:nvSpPr>
            <p:cNvPr id="18" name="Arrow: Chevron 17">
              <a:extLst>
                <a:ext uri="{FF2B5EF4-FFF2-40B4-BE49-F238E27FC236}">
                  <a16:creationId xmlns:a16="http://schemas.microsoft.com/office/drawing/2014/main" id="{5D005A34-0EE4-4D0F-9FEE-EDF02CEC5AE4}"/>
                </a:ext>
              </a:extLst>
            </p:cNvPr>
            <p:cNvSpPr/>
            <p:nvPr/>
          </p:nvSpPr>
          <p:spPr>
            <a:xfrm>
              <a:off x="4772012" y="0"/>
              <a:ext cx="1436407"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8">
              <a:extLst>
                <a:ext uri="{FF2B5EF4-FFF2-40B4-BE49-F238E27FC236}">
                  <a16:creationId xmlns:a16="http://schemas.microsoft.com/office/drawing/2014/main" id="{BF8FD9BC-5E65-478D-BAF6-DD37F1DDB4EF}"/>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20" name="Group 19">
            <a:extLst>
              <a:ext uri="{FF2B5EF4-FFF2-40B4-BE49-F238E27FC236}">
                <a16:creationId xmlns:a16="http://schemas.microsoft.com/office/drawing/2014/main" id="{16515FC8-5586-4A28-AAE7-0A968BCA731A}"/>
              </a:ext>
            </a:extLst>
          </p:cNvPr>
          <p:cNvGrpSpPr/>
          <p:nvPr/>
        </p:nvGrpSpPr>
        <p:grpSpPr>
          <a:xfrm>
            <a:off x="4633307" y="6418918"/>
            <a:ext cx="1824241" cy="439082"/>
            <a:chOff x="6025996" y="0"/>
            <a:chExt cx="1824241" cy="439082"/>
          </a:xfrm>
        </p:grpSpPr>
        <p:sp>
          <p:nvSpPr>
            <p:cNvPr id="21" name="Arrow: Chevron 20">
              <a:extLst>
                <a:ext uri="{FF2B5EF4-FFF2-40B4-BE49-F238E27FC236}">
                  <a16:creationId xmlns:a16="http://schemas.microsoft.com/office/drawing/2014/main" id="{5A12D5DB-229A-43EA-8AC5-DD8E1BFF5E64}"/>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0">
              <a:extLst>
                <a:ext uri="{FF2B5EF4-FFF2-40B4-BE49-F238E27FC236}">
                  <a16:creationId xmlns:a16="http://schemas.microsoft.com/office/drawing/2014/main" id="{CE5C84A8-CC08-48FE-9C9E-EDD01FD58D6B}"/>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23" name="Group 22">
            <a:extLst>
              <a:ext uri="{FF2B5EF4-FFF2-40B4-BE49-F238E27FC236}">
                <a16:creationId xmlns:a16="http://schemas.microsoft.com/office/drawing/2014/main" id="{A8EA0B01-B8CB-4A3F-8D96-EAF30A343EC6}"/>
              </a:ext>
            </a:extLst>
          </p:cNvPr>
          <p:cNvGrpSpPr/>
          <p:nvPr/>
        </p:nvGrpSpPr>
        <p:grpSpPr>
          <a:xfrm>
            <a:off x="6275124" y="6418918"/>
            <a:ext cx="1824241" cy="439082"/>
            <a:chOff x="7667813" y="0"/>
            <a:chExt cx="1824241" cy="439082"/>
          </a:xfrm>
        </p:grpSpPr>
        <p:sp>
          <p:nvSpPr>
            <p:cNvPr id="24" name="Arrow: Chevron 23">
              <a:extLst>
                <a:ext uri="{FF2B5EF4-FFF2-40B4-BE49-F238E27FC236}">
                  <a16:creationId xmlns:a16="http://schemas.microsoft.com/office/drawing/2014/main" id="{9F39E953-5614-4E0E-A8EE-67D5C1766DA8}"/>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12">
              <a:extLst>
                <a:ext uri="{FF2B5EF4-FFF2-40B4-BE49-F238E27FC236}">
                  <a16:creationId xmlns:a16="http://schemas.microsoft.com/office/drawing/2014/main" id="{9C05EDB3-7C6E-4FE9-9FEB-96CB86D28145}"/>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6" name="Group 25">
            <a:extLst>
              <a:ext uri="{FF2B5EF4-FFF2-40B4-BE49-F238E27FC236}">
                <a16:creationId xmlns:a16="http://schemas.microsoft.com/office/drawing/2014/main" id="{36C3F8B5-B0F9-4A7F-B75E-7F83C423F116}"/>
              </a:ext>
            </a:extLst>
          </p:cNvPr>
          <p:cNvGrpSpPr/>
          <p:nvPr/>
        </p:nvGrpSpPr>
        <p:grpSpPr>
          <a:xfrm>
            <a:off x="7916940" y="6418918"/>
            <a:ext cx="1361248" cy="439082"/>
            <a:chOff x="9309630" y="0"/>
            <a:chExt cx="1361248" cy="439082"/>
          </a:xfrm>
        </p:grpSpPr>
        <p:sp>
          <p:nvSpPr>
            <p:cNvPr id="27" name="Arrow: Chevron 26">
              <a:extLst>
                <a:ext uri="{FF2B5EF4-FFF2-40B4-BE49-F238E27FC236}">
                  <a16:creationId xmlns:a16="http://schemas.microsoft.com/office/drawing/2014/main" id="{15B96A78-FC7D-43ED-A5B2-E62C4972C436}"/>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Arrow: Chevron 14">
              <a:extLst>
                <a:ext uri="{FF2B5EF4-FFF2-40B4-BE49-F238E27FC236}">
                  <a16:creationId xmlns:a16="http://schemas.microsoft.com/office/drawing/2014/main" id="{1FAD3C5C-EEB1-46AF-8B36-898DF9194A11}"/>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grpSp>
        <p:nvGrpSpPr>
          <p:cNvPr id="29" name="Group 28"/>
          <p:cNvGrpSpPr/>
          <p:nvPr/>
        </p:nvGrpSpPr>
        <p:grpSpPr>
          <a:xfrm>
            <a:off x="914400" y="762000"/>
            <a:ext cx="2502475" cy="2113697"/>
            <a:chOff x="8545" y="-53809"/>
            <a:chExt cx="1896455" cy="1896996"/>
          </a:xfrm>
          <a:solidFill>
            <a:srgbClr val="FFC000"/>
          </a:solidFill>
        </p:grpSpPr>
        <p:sp>
          <p:nvSpPr>
            <p:cNvPr id="30" name="Oval 29"/>
            <p:cNvSpPr/>
            <p:nvPr/>
          </p:nvSpPr>
          <p:spPr>
            <a:xfrm>
              <a:off x="8545" y="-53809"/>
              <a:ext cx="1896455" cy="1896996"/>
            </a:xfrm>
            <a:prstGeom prst="ellipse">
              <a:avLst/>
            </a:prstGeom>
            <a:grp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9444" y="388064"/>
              <a:ext cx="1334654" cy="1077218"/>
            </a:xfrm>
            <a:prstGeom prst="rect">
              <a:avLst/>
            </a:prstGeom>
            <a:grpFill/>
          </p:spPr>
          <p:txBody>
            <a:bodyPr wrap="square">
              <a:spAutoFit/>
            </a:bodyPr>
            <a:lstStyle/>
            <a:p>
              <a:pPr lvl="0" algn="ctr"/>
              <a:r>
                <a:rPr lang="en-IN" sz="1600" b="1" dirty="0">
                  <a:latin typeface="+mj-lt"/>
                </a:rPr>
                <a:t>Program  Announcement</a:t>
              </a:r>
              <a:br>
                <a:rPr lang="en-IN" sz="1600" b="1" dirty="0">
                  <a:latin typeface="+mj-lt"/>
                </a:rPr>
              </a:br>
              <a:r>
                <a:rPr lang="en-IN" sz="1600" b="1" dirty="0">
                  <a:latin typeface="+mj-lt"/>
                </a:rPr>
                <a:t> in January</a:t>
              </a:r>
            </a:p>
          </p:txBody>
        </p:sp>
      </p:grpSp>
      <p:grpSp>
        <p:nvGrpSpPr>
          <p:cNvPr id="32" name="Group 31"/>
          <p:cNvGrpSpPr/>
          <p:nvPr/>
        </p:nvGrpSpPr>
        <p:grpSpPr>
          <a:xfrm>
            <a:off x="2286001" y="2758439"/>
            <a:ext cx="2221042" cy="2249477"/>
            <a:chOff x="1258751" y="2032703"/>
            <a:chExt cx="1760220" cy="1760220"/>
          </a:xfrm>
          <a:solidFill>
            <a:srgbClr val="0070C0"/>
          </a:solidFill>
        </p:grpSpPr>
        <p:sp>
          <p:nvSpPr>
            <p:cNvPr id="33" name="Oval 32"/>
            <p:cNvSpPr/>
            <p:nvPr/>
          </p:nvSpPr>
          <p:spPr>
            <a:xfrm>
              <a:off x="1258751" y="2032703"/>
              <a:ext cx="1760220" cy="1760220"/>
            </a:xfrm>
            <a:prstGeom prst="ellipse">
              <a:avLst/>
            </a:prstGeom>
            <a:grp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74725" y="2441938"/>
              <a:ext cx="1434597" cy="842925"/>
            </a:xfrm>
            <a:prstGeom prst="rect">
              <a:avLst/>
            </a:prstGeom>
            <a:grpFill/>
          </p:spPr>
          <p:txBody>
            <a:bodyPr wrap="square">
              <a:spAutoFit/>
            </a:bodyPr>
            <a:lstStyle/>
            <a:p>
              <a:pPr lvl="0" algn="ctr"/>
              <a:r>
                <a:rPr lang="en-IN" sz="1600" b="1" dirty="0">
                  <a:solidFill>
                    <a:schemeClr val="bg1"/>
                  </a:solidFill>
                  <a:latin typeface="+mj-lt"/>
                </a:rPr>
                <a:t>Application Deadline</a:t>
              </a:r>
            </a:p>
            <a:p>
              <a:pPr lvl="0" algn="ctr"/>
              <a:r>
                <a:rPr lang="en-IN" sz="1600" b="1" dirty="0">
                  <a:solidFill>
                    <a:schemeClr val="bg1"/>
                  </a:solidFill>
                  <a:latin typeface="+mj-lt"/>
                </a:rPr>
                <a:t>(mid-May to mid- September)</a:t>
              </a:r>
            </a:p>
          </p:txBody>
        </p:sp>
      </p:grpSp>
      <p:grpSp>
        <p:nvGrpSpPr>
          <p:cNvPr id="35" name="Group 34"/>
          <p:cNvGrpSpPr/>
          <p:nvPr/>
        </p:nvGrpSpPr>
        <p:grpSpPr>
          <a:xfrm>
            <a:off x="3810000" y="762000"/>
            <a:ext cx="2197675" cy="2087880"/>
            <a:chOff x="2735580" y="57150"/>
            <a:chExt cx="1760220" cy="1760220"/>
          </a:xfrm>
          <a:solidFill>
            <a:srgbClr val="FFC000"/>
          </a:solidFill>
        </p:grpSpPr>
        <p:sp>
          <p:nvSpPr>
            <p:cNvPr id="36" name="Oval 35"/>
            <p:cNvSpPr/>
            <p:nvPr/>
          </p:nvSpPr>
          <p:spPr>
            <a:xfrm>
              <a:off x="2735580" y="57150"/>
              <a:ext cx="1760220" cy="1760220"/>
            </a:xfrm>
            <a:prstGeom prst="ellipse">
              <a:avLst/>
            </a:prstGeom>
            <a:grp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26223" y="472233"/>
              <a:ext cx="1578934" cy="1077218"/>
            </a:xfrm>
            <a:prstGeom prst="rect">
              <a:avLst/>
            </a:prstGeom>
            <a:noFill/>
          </p:spPr>
          <p:txBody>
            <a:bodyPr wrap="square">
              <a:spAutoFit/>
            </a:bodyPr>
            <a:lstStyle/>
            <a:p>
              <a:pPr lvl="0" algn="ctr"/>
              <a:r>
                <a:rPr lang="en-IN" sz="1600" b="1" dirty="0">
                  <a:solidFill>
                    <a:srgbClr val="000000"/>
                  </a:solidFill>
                  <a:latin typeface="+mj-lt"/>
                </a:rPr>
                <a:t>Application screening by subject experts </a:t>
              </a:r>
            </a:p>
            <a:p>
              <a:pPr lvl="0" algn="ctr"/>
              <a:r>
                <a:rPr lang="en-IN" sz="1600" b="1" dirty="0">
                  <a:solidFill>
                    <a:srgbClr val="000000"/>
                  </a:solidFill>
                  <a:latin typeface="+mj-lt"/>
                </a:rPr>
                <a:t>(June - August)</a:t>
              </a:r>
            </a:p>
          </p:txBody>
        </p:sp>
      </p:grpSp>
      <p:grpSp>
        <p:nvGrpSpPr>
          <p:cNvPr id="38" name="Group 37"/>
          <p:cNvGrpSpPr/>
          <p:nvPr/>
        </p:nvGrpSpPr>
        <p:grpSpPr>
          <a:xfrm>
            <a:off x="5699064" y="2555286"/>
            <a:ext cx="2187511" cy="2144962"/>
            <a:chOff x="4187190" y="1725930"/>
            <a:chExt cx="1765670" cy="1950846"/>
          </a:xfrm>
        </p:grpSpPr>
        <p:sp>
          <p:nvSpPr>
            <p:cNvPr id="39" name="Oval 38"/>
            <p:cNvSpPr/>
            <p:nvPr/>
          </p:nvSpPr>
          <p:spPr>
            <a:xfrm>
              <a:off x="4187190" y="1725930"/>
              <a:ext cx="1760220" cy="1760220"/>
            </a:xfrm>
            <a:prstGeom prst="ellipse">
              <a:avLst/>
            </a:prstGeom>
            <a:solidFill>
              <a:srgbClr val="0070C0"/>
            </a:solidFill>
            <a:ln w="57150">
              <a:solidFill>
                <a:schemeClr val="tx1">
                  <a:lumMod val="95000"/>
                  <a:lumOff val="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245648" y="2107116"/>
              <a:ext cx="1707212" cy="1569660"/>
            </a:xfrm>
            <a:prstGeom prst="rect">
              <a:avLst/>
            </a:prstGeom>
          </p:spPr>
          <p:txBody>
            <a:bodyPr wrap="square">
              <a:spAutoFit/>
            </a:bodyPr>
            <a:lstStyle/>
            <a:p>
              <a:pPr lvl="0" algn="ctr"/>
              <a:r>
                <a:rPr lang="en-IN" sz="1600" b="1" dirty="0">
                  <a:solidFill>
                    <a:schemeClr val="bg1"/>
                  </a:solidFill>
                  <a:latin typeface="+mj-lt"/>
                </a:rPr>
                <a:t>National interviews </a:t>
              </a:r>
              <a:br>
                <a:rPr lang="en-IN" sz="1600" b="1" dirty="0">
                  <a:solidFill>
                    <a:schemeClr val="bg1"/>
                  </a:solidFill>
                  <a:latin typeface="+mj-lt"/>
                </a:rPr>
              </a:br>
              <a:r>
                <a:rPr lang="en-IN" sz="1600" b="1" dirty="0">
                  <a:solidFill>
                    <a:schemeClr val="bg1"/>
                  </a:solidFill>
                  <a:latin typeface="+mj-lt"/>
                </a:rPr>
                <a:t>of short-listed candidates</a:t>
              </a:r>
            </a:p>
            <a:p>
              <a:pPr lvl="0" algn="ctr"/>
              <a:r>
                <a:rPr lang="en-IN" sz="1600" b="1" dirty="0">
                  <a:solidFill>
                    <a:schemeClr val="bg1"/>
                  </a:solidFill>
                  <a:latin typeface="+mj-lt"/>
                </a:rPr>
                <a:t>(August – November)</a:t>
              </a:r>
            </a:p>
          </p:txBody>
        </p:sp>
      </p:grpSp>
      <p:grpSp>
        <p:nvGrpSpPr>
          <p:cNvPr id="41" name="Group 40"/>
          <p:cNvGrpSpPr/>
          <p:nvPr/>
        </p:nvGrpSpPr>
        <p:grpSpPr>
          <a:xfrm>
            <a:off x="7219254" y="762000"/>
            <a:ext cx="2229545" cy="2367439"/>
            <a:chOff x="5707380" y="125730"/>
            <a:chExt cx="1760220" cy="1971199"/>
          </a:xfrm>
        </p:grpSpPr>
        <p:sp>
          <p:nvSpPr>
            <p:cNvPr id="42" name="Oval 41"/>
            <p:cNvSpPr/>
            <p:nvPr/>
          </p:nvSpPr>
          <p:spPr>
            <a:xfrm>
              <a:off x="5707380" y="125730"/>
              <a:ext cx="1760220" cy="1760220"/>
            </a:xfrm>
            <a:prstGeom prst="ellipse">
              <a:avLst/>
            </a:prstGeom>
            <a:solidFill>
              <a:srgbClr val="FFC000"/>
            </a:solid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738533" y="281047"/>
              <a:ext cx="1600200" cy="1815882"/>
            </a:xfrm>
            <a:prstGeom prst="rect">
              <a:avLst/>
            </a:prstGeom>
          </p:spPr>
          <p:txBody>
            <a:bodyPr wrap="square">
              <a:spAutoFit/>
            </a:bodyPr>
            <a:lstStyle/>
            <a:p>
              <a:pPr lvl="0" algn="ctr"/>
              <a:r>
                <a:rPr lang="en-IN" sz="1600" b="1" dirty="0">
                  <a:latin typeface="+mj-lt"/>
                </a:rPr>
                <a:t>Recommended applications forwarded to partner agencies in the U.S. for placement</a:t>
              </a:r>
            </a:p>
            <a:p>
              <a:pPr lvl="0" algn="ctr"/>
              <a:r>
                <a:rPr lang="en-IN" sz="1600" b="1" dirty="0">
                  <a:latin typeface="+mj-lt"/>
                </a:rPr>
                <a:t> (Oct– Dec)</a:t>
              </a:r>
            </a:p>
          </p:txBody>
        </p:sp>
      </p:grpSp>
      <p:grpSp>
        <p:nvGrpSpPr>
          <p:cNvPr id="44" name="Group 43"/>
          <p:cNvGrpSpPr/>
          <p:nvPr/>
        </p:nvGrpSpPr>
        <p:grpSpPr>
          <a:xfrm>
            <a:off x="8827074" y="2555285"/>
            <a:ext cx="1993325" cy="1859089"/>
            <a:chOff x="7315200" y="1621644"/>
            <a:chExt cx="1760220" cy="1760220"/>
          </a:xfrm>
        </p:grpSpPr>
        <p:sp>
          <p:nvSpPr>
            <p:cNvPr id="45" name="Oval 44"/>
            <p:cNvSpPr/>
            <p:nvPr/>
          </p:nvSpPr>
          <p:spPr>
            <a:xfrm>
              <a:off x="7315200" y="1621644"/>
              <a:ext cx="1760220" cy="1760220"/>
            </a:xfrm>
            <a:prstGeom prst="ellipse">
              <a:avLst/>
            </a:prstGeom>
            <a:solidFill>
              <a:srgbClr val="0070C0"/>
            </a:solidFill>
            <a:ln w="57150">
              <a:solidFill>
                <a:schemeClr val="tx1">
                  <a:lumMod val="95000"/>
                  <a:lumOff val="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315200" y="2172895"/>
              <a:ext cx="1752600" cy="830997"/>
            </a:xfrm>
            <a:prstGeom prst="rect">
              <a:avLst/>
            </a:prstGeom>
          </p:spPr>
          <p:txBody>
            <a:bodyPr wrap="square">
              <a:spAutoFit/>
            </a:bodyPr>
            <a:lstStyle/>
            <a:p>
              <a:pPr lvl="0" algn="ctr"/>
              <a:r>
                <a:rPr lang="en-IN" sz="1600" b="1" dirty="0">
                  <a:solidFill>
                    <a:schemeClr val="bg1"/>
                  </a:solidFill>
                  <a:latin typeface="+mj-lt"/>
                </a:rPr>
                <a:t>Issuance of grant terms</a:t>
              </a:r>
            </a:p>
            <a:p>
              <a:pPr lvl="0" algn="ctr"/>
              <a:r>
                <a:rPr lang="en-IN" sz="1600" b="1" dirty="0">
                  <a:solidFill>
                    <a:schemeClr val="bg1"/>
                  </a:solidFill>
                  <a:latin typeface="+mj-lt"/>
                </a:rPr>
                <a:t>(May – January) </a:t>
              </a:r>
            </a:p>
          </p:txBody>
        </p:sp>
      </p:grpSp>
      <p:grpSp>
        <p:nvGrpSpPr>
          <p:cNvPr id="47" name="Group 46"/>
          <p:cNvGrpSpPr/>
          <p:nvPr/>
        </p:nvGrpSpPr>
        <p:grpSpPr>
          <a:xfrm>
            <a:off x="7295454" y="4358640"/>
            <a:ext cx="2153345" cy="2060278"/>
            <a:chOff x="5783580" y="3326130"/>
            <a:chExt cx="1760220" cy="1760220"/>
          </a:xfrm>
          <a:solidFill>
            <a:srgbClr val="FFC000"/>
          </a:solidFill>
        </p:grpSpPr>
        <p:sp>
          <p:nvSpPr>
            <p:cNvPr id="48" name="Oval 47"/>
            <p:cNvSpPr/>
            <p:nvPr/>
          </p:nvSpPr>
          <p:spPr>
            <a:xfrm>
              <a:off x="5783580" y="3326130"/>
              <a:ext cx="1760220" cy="1760220"/>
            </a:xfrm>
            <a:prstGeom prst="ellipse">
              <a:avLst/>
            </a:prstGeom>
            <a:grpFill/>
            <a:ln w="57150">
              <a:solidFill>
                <a:schemeClr val="tx1">
                  <a:lumMod val="95000"/>
                  <a:lumOff val="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9789" y="3880846"/>
              <a:ext cx="1447800" cy="499609"/>
            </a:xfrm>
            <a:prstGeom prst="rect">
              <a:avLst/>
            </a:prstGeom>
            <a:grpFill/>
          </p:spPr>
          <p:txBody>
            <a:bodyPr wrap="square">
              <a:spAutoFit/>
            </a:bodyPr>
            <a:lstStyle/>
            <a:p>
              <a:pPr lvl="0" algn="ctr"/>
              <a:r>
                <a:rPr lang="en-IN" sz="1600" b="1" dirty="0">
                  <a:latin typeface="+mj-lt"/>
                </a:rPr>
                <a:t>J-1 visa processing </a:t>
              </a:r>
            </a:p>
            <a:p>
              <a:pPr lvl="0" algn="ctr"/>
              <a:r>
                <a:rPr lang="en-IN" sz="1600" b="1" dirty="0">
                  <a:latin typeface="+mj-lt"/>
                </a:rPr>
                <a:t>(July onwards)</a:t>
              </a:r>
            </a:p>
          </p:txBody>
        </p:sp>
      </p:grpSp>
      <p:grpSp>
        <p:nvGrpSpPr>
          <p:cNvPr id="50" name="Group 49"/>
          <p:cNvGrpSpPr/>
          <p:nvPr/>
        </p:nvGrpSpPr>
        <p:grpSpPr>
          <a:xfrm>
            <a:off x="3962400" y="4366260"/>
            <a:ext cx="2281495" cy="2052658"/>
            <a:chOff x="2971800" y="3333750"/>
            <a:chExt cx="1760220" cy="1760220"/>
          </a:xfrm>
        </p:grpSpPr>
        <p:sp>
          <p:nvSpPr>
            <p:cNvPr id="51" name="Oval 50"/>
            <p:cNvSpPr/>
            <p:nvPr/>
          </p:nvSpPr>
          <p:spPr>
            <a:xfrm>
              <a:off x="2971800" y="3333750"/>
              <a:ext cx="1760220" cy="1760220"/>
            </a:xfrm>
            <a:prstGeom prst="ellipse">
              <a:avLst/>
            </a:prstGeom>
            <a:solidFill>
              <a:srgbClr val="0070C0"/>
            </a:solid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992651" y="4045495"/>
              <a:ext cx="1728355" cy="501463"/>
            </a:xfrm>
            <a:prstGeom prst="rect">
              <a:avLst/>
            </a:prstGeom>
          </p:spPr>
          <p:txBody>
            <a:bodyPr wrap="square">
              <a:spAutoFit/>
            </a:bodyPr>
            <a:lstStyle/>
            <a:p>
              <a:pPr lvl="0" algn="ctr"/>
              <a:r>
                <a:rPr lang="en-IN" sz="1600" b="1" dirty="0">
                  <a:solidFill>
                    <a:schemeClr val="bg1"/>
                  </a:solidFill>
                  <a:latin typeface="+mj-lt"/>
                </a:rPr>
                <a:t>Scholars depart to the U.S. (July onwards)</a:t>
              </a:r>
            </a:p>
          </p:txBody>
        </p:sp>
      </p:grpSp>
      <p:sp>
        <p:nvSpPr>
          <p:cNvPr id="53" name="Rectangle 52"/>
          <p:cNvSpPr/>
          <p:nvPr/>
        </p:nvSpPr>
        <p:spPr>
          <a:xfrm>
            <a:off x="308369" y="5078005"/>
            <a:ext cx="2696572" cy="830997"/>
          </a:xfrm>
          <a:prstGeom prst="rect">
            <a:avLst/>
          </a:prstGeom>
        </p:spPr>
        <p:txBody>
          <a:bodyPr wrap="none">
            <a:spAutoFit/>
          </a:bodyPr>
          <a:lstStyle/>
          <a:p>
            <a:pPr algn="ctr"/>
            <a:r>
              <a:rPr lang="en-US" altLang="en-US" sz="2400" b="1" dirty="0">
                <a:solidFill>
                  <a:schemeClr val="tx1">
                    <a:lumMod val="95000"/>
                    <a:lumOff val="5000"/>
                  </a:schemeClr>
                </a:solidFill>
                <a:latin typeface="+mj-lt"/>
              </a:rPr>
              <a:t>Fulbright Timeline </a:t>
            </a:r>
          </a:p>
          <a:p>
            <a:pPr algn="ctr"/>
            <a:r>
              <a:rPr lang="en-US" altLang="en-US" sz="2400" b="1" dirty="0">
                <a:solidFill>
                  <a:schemeClr val="tx1">
                    <a:lumMod val="95000"/>
                    <a:lumOff val="5000"/>
                  </a:schemeClr>
                </a:solidFill>
                <a:latin typeface="+mj-lt"/>
              </a:rPr>
              <a:t>and Review Process</a:t>
            </a:r>
            <a:endParaRPr lang="en-IN" altLang="en-US" sz="2400" dirty="0">
              <a:solidFill>
                <a:schemeClr val="tx1">
                  <a:lumMod val="95000"/>
                  <a:lumOff val="5000"/>
                </a:schemeClr>
              </a:solidFill>
              <a:latin typeface="+mj-lt"/>
            </a:endParaRPr>
          </a:p>
        </p:txBody>
      </p:sp>
      <p:sp>
        <p:nvSpPr>
          <p:cNvPr id="2" name="TextBox 1">
            <a:extLst>
              <a:ext uri="{FF2B5EF4-FFF2-40B4-BE49-F238E27FC236}">
                <a16:creationId xmlns:a16="http://schemas.microsoft.com/office/drawing/2014/main" id="{FEED5EA5-5296-4F33-9DC4-DF7CCCCA54F1}"/>
              </a:ext>
            </a:extLst>
          </p:cNvPr>
          <p:cNvSpPr txBox="1"/>
          <p:nvPr/>
        </p:nvSpPr>
        <p:spPr>
          <a:xfrm>
            <a:off x="9677400" y="4800600"/>
            <a:ext cx="2133600" cy="1200329"/>
          </a:xfrm>
          <a:prstGeom prst="rect">
            <a:avLst/>
          </a:prstGeom>
          <a:noFill/>
        </p:spPr>
        <p:txBody>
          <a:bodyPr wrap="square" rtlCol="0">
            <a:spAutoFit/>
          </a:bodyPr>
          <a:lstStyle/>
          <a:p>
            <a:r>
              <a:rPr lang="en-US" dirty="0"/>
              <a:t>J1 Visa requires you to leave the US and return to your country</a:t>
            </a:r>
          </a:p>
        </p:txBody>
      </p:sp>
    </p:spTree>
    <p:extLst>
      <p:ext uri="{BB962C8B-B14F-4D97-AF65-F5344CB8AC3E}">
        <p14:creationId xmlns:p14="http://schemas.microsoft.com/office/powerpoint/2010/main" val="1416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right)">
                                      <p:cBhvr>
                                        <p:cTn id="4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75382-27B1-4523-A388-7BCA3D479904}"/>
              </a:ext>
            </a:extLst>
          </p:cNvPr>
          <p:cNvSpPr>
            <a:spLocks noGrp="1"/>
          </p:cNvSpPr>
          <p:nvPr>
            <p:ph type="title"/>
          </p:nvPr>
        </p:nvSpPr>
        <p:spPr>
          <a:xfrm>
            <a:off x="990600" y="533400"/>
            <a:ext cx="8387907" cy="334962"/>
          </a:xfrm>
        </p:spPr>
        <p:txBody>
          <a:bodyPr>
            <a:normAutofit fontScale="90000"/>
          </a:bodyPr>
          <a:lstStyle/>
          <a:p>
            <a:r>
              <a:rPr lang="en-US" sz="3600" b="1" dirty="0"/>
              <a:t>Forthcoming Conversations</a:t>
            </a:r>
          </a:p>
        </p:txBody>
      </p:sp>
      <p:sp>
        <p:nvSpPr>
          <p:cNvPr id="3" name="Content Placeholder 2">
            <a:extLst>
              <a:ext uri="{FF2B5EF4-FFF2-40B4-BE49-F238E27FC236}">
                <a16:creationId xmlns:a16="http://schemas.microsoft.com/office/drawing/2014/main" id="{80C9F825-1037-4032-8AF2-02D58A690BF8}"/>
              </a:ext>
            </a:extLst>
          </p:cNvPr>
          <p:cNvSpPr>
            <a:spLocks noGrp="1"/>
          </p:cNvSpPr>
          <p:nvPr>
            <p:ph idx="1"/>
          </p:nvPr>
        </p:nvSpPr>
        <p:spPr>
          <a:xfrm>
            <a:off x="1066800" y="1600200"/>
            <a:ext cx="10439400" cy="4038600"/>
          </a:xfrm>
        </p:spPr>
        <p:txBody>
          <a:bodyPr/>
          <a:lstStyle/>
          <a:p>
            <a:pPr marL="0" indent="0">
              <a:buNone/>
            </a:pPr>
            <a:r>
              <a:rPr lang="en-US" sz="2400" b="1" dirty="0">
                <a:solidFill>
                  <a:srgbClr val="C00000"/>
                </a:solidFill>
              </a:rPr>
              <a:t>January 17, 2021.  7:30PM India Time. 7:00PM Pakistan Time.</a:t>
            </a:r>
          </a:p>
          <a:p>
            <a:pPr lvl="0"/>
            <a:r>
              <a:rPr lang="en-US" sz="2400" dirty="0"/>
              <a:t>Getting most of College Experience + Building your network + Selling yourself </a:t>
            </a:r>
          </a:p>
          <a:p>
            <a:pPr lvl="0"/>
            <a:r>
              <a:rPr lang="en-US" sz="2400" dirty="0"/>
              <a:t>Panelists - Farzin Avari + Zenhar Marolia + Nazneen Mistry</a:t>
            </a:r>
          </a:p>
          <a:p>
            <a:pPr marL="0" lvl="0" indent="0">
              <a:buNone/>
            </a:pPr>
            <a:r>
              <a:rPr lang="en-US" sz="2400" b="1" dirty="0">
                <a:solidFill>
                  <a:srgbClr val="C00000"/>
                </a:solidFill>
              </a:rPr>
              <a:t>February 21, 2021.  7:30PM India Time.  7:00PM Pakistan Time.</a:t>
            </a:r>
          </a:p>
          <a:p>
            <a:r>
              <a:rPr lang="en-US" sz="2400" dirty="0"/>
              <a:t>On being happy as a Zoroastrian graduate student away from home</a:t>
            </a:r>
          </a:p>
          <a:p>
            <a:r>
              <a:rPr lang="en-US" sz="2400" dirty="0"/>
              <a:t>Panelists - </a:t>
            </a:r>
            <a:r>
              <a:rPr lang="en-US" dirty="0"/>
              <a:t>Farzin Avari+ Karishma Koka </a:t>
            </a:r>
            <a:r>
              <a:rPr lang="en-US" sz="2400" dirty="0"/>
              <a:t>+ </a:t>
            </a:r>
            <a:r>
              <a:rPr lang="en-US" sz="2400" dirty="0" err="1"/>
              <a:t>Hosherder</a:t>
            </a:r>
            <a:r>
              <a:rPr lang="en-US" sz="2400" dirty="0"/>
              <a:t> </a:t>
            </a:r>
            <a:r>
              <a:rPr lang="en-US" sz="2400" dirty="0" err="1"/>
              <a:t>Polad</a:t>
            </a:r>
            <a:endParaRPr lang="en-US" sz="2400" dirty="0"/>
          </a:p>
          <a:p>
            <a:pPr marL="0" indent="0">
              <a:buNone/>
            </a:pPr>
            <a:endParaRPr lang="en-US" dirty="0"/>
          </a:p>
        </p:txBody>
      </p:sp>
    </p:spTree>
    <p:extLst>
      <p:ext uri="{BB962C8B-B14F-4D97-AF65-F5344CB8AC3E}">
        <p14:creationId xmlns:p14="http://schemas.microsoft.com/office/powerpoint/2010/main" val="85908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576903-D54C-4037-BC28-9A70F5535185}"/>
              </a:ext>
            </a:extLst>
          </p:cNvPr>
          <p:cNvGrpSpPr/>
          <p:nvPr/>
        </p:nvGrpSpPr>
        <p:grpSpPr>
          <a:xfrm>
            <a:off x="16042" y="6418918"/>
            <a:ext cx="2098278" cy="439082"/>
            <a:chOff x="1408732" y="0"/>
            <a:chExt cx="2098278" cy="439082"/>
          </a:xfrm>
        </p:grpSpPr>
        <p:sp>
          <p:nvSpPr>
            <p:cNvPr id="8" name="Arrow: Chevron 7">
              <a:extLst>
                <a:ext uri="{FF2B5EF4-FFF2-40B4-BE49-F238E27FC236}">
                  <a16:creationId xmlns:a16="http://schemas.microsoft.com/office/drawing/2014/main" id="{B1A2AC64-041E-4CBF-B2E8-526196D0B616}"/>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4">
              <a:extLst>
                <a:ext uri="{FF2B5EF4-FFF2-40B4-BE49-F238E27FC236}">
                  <a16:creationId xmlns:a16="http://schemas.microsoft.com/office/drawing/2014/main" id="{20D76CAD-D9F1-45EC-9FD4-0EAA8DEC6B50}"/>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0" name="Group 9">
            <a:extLst>
              <a:ext uri="{FF2B5EF4-FFF2-40B4-BE49-F238E27FC236}">
                <a16:creationId xmlns:a16="http://schemas.microsoft.com/office/drawing/2014/main" id="{5D8C4BE5-260F-454B-88DE-B88028C3DB37}"/>
              </a:ext>
            </a:extLst>
          </p:cNvPr>
          <p:cNvGrpSpPr/>
          <p:nvPr/>
        </p:nvGrpSpPr>
        <p:grpSpPr>
          <a:xfrm>
            <a:off x="1931897" y="6418918"/>
            <a:ext cx="1629850" cy="439082"/>
            <a:chOff x="3324587" y="0"/>
            <a:chExt cx="1629850" cy="439082"/>
          </a:xfrm>
        </p:grpSpPr>
        <p:sp>
          <p:nvSpPr>
            <p:cNvPr id="11" name="Arrow: Chevron 10">
              <a:extLst>
                <a:ext uri="{FF2B5EF4-FFF2-40B4-BE49-F238E27FC236}">
                  <a16:creationId xmlns:a16="http://schemas.microsoft.com/office/drawing/2014/main" id="{81A2A6CA-EBE7-4232-96D6-C81C2300F3CE}"/>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69A63B21-FDB9-4558-9D32-F83D223502A8}"/>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7" name="Group 16">
            <a:extLst>
              <a:ext uri="{FF2B5EF4-FFF2-40B4-BE49-F238E27FC236}">
                <a16:creationId xmlns:a16="http://schemas.microsoft.com/office/drawing/2014/main" id="{1DD6A76B-EE95-4384-A9A5-3457A3131B19}"/>
              </a:ext>
            </a:extLst>
          </p:cNvPr>
          <p:cNvGrpSpPr/>
          <p:nvPr/>
        </p:nvGrpSpPr>
        <p:grpSpPr>
          <a:xfrm>
            <a:off x="3379323" y="6418918"/>
            <a:ext cx="1436407" cy="439082"/>
            <a:chOff x="4772012" y="0"/>
            <a:chExt cx="1436407" cy="439082"/>
          </a:xfrm>
        </p:grpSpPr>
        <p:sp>
          <p:nvSpPr>
            <p:cNvPr id="18" name="Arrow: Chevron 17">
              <a:extLst>
                <a:ext uri="{FF2B5EF4-FFF2-40B4-BE49-F238E27FC236}">
                  <a16:creationId xmlns:a16="http://schemas.microsoft.com/office/drawing/2014/main" id="{5D005A34-0EE4-4D0F-9FEE-EDF02CEC5AE4}"/>
                </a:ext>
              </a:extLst>
            </p:cNvPr>
            <p:cNvSpPr/>
            <p:nvPr/>
          </p:nvSpPr>
          <p:spPr>
            <a:xfrm>
              <a:off x="4772012" y="0"/>
              <a:ext cx="1436407"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8">
              <a:extLst>
                <a:ext uri="{FF2B5EF4-FFF2-40B4-BE49-F238E27FC236}">
                  <a16:creationId xmlns:a16="http://schemas.microsoft.com/office/drawing/2014/main" id="{BF8FD9BC-5E65-478D-BAF6-DD37F1DDB4EF}"/>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20" name="Group 19">
            <a:extLst>
              <a:ext uri="{FF2B5EF4-FFF2-40B4-BE49-F238E27FC236}">
                <a16:creationId xmlns:a16="http://schemas.microsoft.com/office/drawing/2014/main" id="{16515FC8-5586-4A28-AAE7-0A968BCA731A}"/>
              </a:ext>
            </a:extLst>
          </p:cNvPr>
          <p:cNvGrpSpPr/>
          <p:nvPr/>
        </p:nvGrpSpPr>
        <p:grpSpPr>
          <a:xfrm>
            <a:off x="4633307" y="6418918"/>
            <a:ext cx="1824241" cy="439082"/>
            <a:chOff x="6025996" y="0"/>
            <a:chExt cx="1824241" cy="439082"/>
          </a:xfrm>
        </p:grpSpPr>
        <p:sp>
          <p:nvSpPr>
            <p:cNvPr id="21" name="Arrow: Chevron 20">
              <a:extLst>
                <a:ext uri="{FF2B5EF4-FFF2-40B4-BE49-F238E27FC236}">
                  <a16:creationId xmlns:a16="http://schemas.microsoft.com/office/drawing/2014/main" id="{5A12D5DB-229A-43EA-8AC5-DD8E1BFF5E64}"/>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0">
              <a:extLst>
                <a:ext uri="{FF2B5EF4-FFF2-40B4-BE49-F238E27FC236}">
                  <a16:creationId xmlns:a16="http://schemas.microsoft.com/office/drawing/2014/main" id="{CE5C84A8-CC08-48FE-9C9E-EDD01FD58D6B}"/>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23" name="Group 22">
            <a:extLst>
              <a:ext uri="{FF2B5EF4-FFF2-40B4-BE49-F238E27FC236}">
                <a16:creationId xmlns:a16="http://schemas.microsoft.com/office/drawing/2014/main" id="{A8EA0B01-B8CB-4A3F-8D96-EAF30A343EC6}"/>
              </a:ext>
            </a:extLst>
          </p:cNvPr>
          <p:cNvGrpSpPr/>
          <p:nvPr/>
        </p:nvGrpSpPr>
        <p:grpSpPr>
          <a:xfrm>
            <a:off x="6275124" y="6418918"/>
            <a:ext cx="1824241" cy="439082"/>
            <a:chOff x="7667813" y="0"/>
            <a:chExt cx="1824241" cy="439082"/>
          </a:xfrm>
        </p:grpSpPr>
        <p:sp>
          <p:nvSpPr>
            <p:cNvPr id="24" name="Arrow: Chevron 23">
              <a:extLst>
                <a:ext uri="{FF2B5EF4-FFF2-40B4-BE49-F238E27FC236}">
                  <a16:creationId xmlns:a16="http://schemas.microsoft.com/office/drawing/2014/main" id="{9F39E953-5614-4E0E-A8EE-67D5C1766DA8}"/>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12">
              <a:extLst>
                <a:ext uri="{FF2B5EF4-FFF2-40B4-BE49-F238E27FC236}">
                  <a16:creationId xmlns:a16="http://schemas.microsoft.com/office/drawing/2014/main" id="{9C05EDB3-7C6E-4FE9-9FEB-96CB86D28145}"/>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6" name="Group 25">
            <a:extLst>
              <a:ext uri="{FF2B5EF4-FFF2-40B4-BE49-F238E27FC236}">
                <a16:creationId xmlns:a16="http://schemas.microsoft.com/office/drawing/2014/main" id="{36C3F8B5-B0F9-4A7F-B75E-7F83C423F116}"/>
              </a:ext>
            </a:extLst>
          </p:cNvPr>
          <p:cNvGrpSpPr/>
          <p:nvPr/>
        </p:nvGrpSpPr>
        <p:grpSpPr>
          <a:xfrm>
            <a:off x="7916940" y="6418918"/>
            <a:ext cx="1361248" cy="439082"/>
            <a:chOff x="9309630" y="0"/>
            <a:chExt cx="1361248" cy="439082"/>
          </a:xfrm>
        </p:grpSpPr>
        <p:sp>
          <p:nvSpPr>
            <p:cNvPr id="27" name="Arrow: Chevron 26">
              <a:extLst>
                <a:ext uri="{FF2B5EF4-FFF2-40B4-BE49-F238E27FC236}">
                  <a16:creationId xmlns:a16="http://schemas.microsoft.com/office/drawing/2014/main" id="{15B96A78-FC7D-43ED-A5B2-E62C4972C436}"/>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Arrow: Chevron 14">
              <a:extLst>
                <a:ext uri="{FF2B5EF4-FFF2-40B4-BE49-F238E27FC236}">
                  <a16:creationId xmlns:a16="http://schemas.microsoft.com/office/drawing/2014/main" id="{1FAD3C5C-EEB1-46AF-8B36-898DF9194A11}"/>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
        <p:nvSpPr>
          <p:cNvPr id="29" name="Rectangle 28"/>
          <p:cNvSpPr/>
          <p:nvPr/>
        </p:nvSpPr>
        <p:spPr>
          <a:xfrm>
            <a:off x="533400" y="2514600"/>
            <a:ext cx="3746565" cy="1077218"/>
          </a:xfrm>
          <a:prstGeom prst="rect">
            <a:avLst/>
          </a:prstGeom>
        </p:spPr>
        <p:txBody>
          <a:bodyPr wrap="square">
            <a:spAutoFit/>
          </a:bodyPr>
          <a:lstStyle/>
          <a:p>
            <a:pPr algn="ctr">
              <a:defRPr/>
            </a:pPr>
            <a:r>
              <a:rPr lang="en-IN" sz="3200" b="1" dirty="0">
                <a:latin typeface="+mj-lt"/>
              </a:rPr>
              <a:t>SELECTION CRITERIA</a:t>
            </a:r>
          </a:p>
        </p:txBody>
      </p:sp>
      <p:sp>
        <p:nvSpPr>
          <p:cNvPr id="30" name="Rectangle 29"/>
          <p:cNvSpPr/>
          <p:nvPr/>
        </p:nvSpPr>
        <p:spPr>
          <a:xfrm>
            <a:off x="4790330" y="662285"/>
            <a:ext cx="7031092" cy="5563831"/>
          </a:xfrm>
          <a:prstGeom prst="rect">
            <a:avLst/>
          </a:prstGeom>
        </p:spPr>
        <p:txBody>
          <a:bodyPr wrap="none">
            <a:spAutoFit/>
          </a:bodyPr>
          <a:lstStyle/>
          <a:p>
            <a:pPr marL="171450" lvl="0" indent="-171450">
              <a:lnSpc>
                <a:spcPct val="150000"/>
              </a:lnSpc>
              <a:buFont typeface="Wingdings" panose="05000000000000000000" pitchFamily="2" charset="2"/>
              <a:buChar char="q"/>
            </a:pPr>
            <a:r>
              <a:rPr lang="en-IN" sz="2400" dirty="0">
                <a:latin typeface="+mj-lt"/>
              </a:rPr>
              <a:t> Academic credentials and professional ability </a:t>
            </a:r>
          </a:p>
          <a:p>
            <a:pPr marL="171450" indent="-171450">
              <a:lnSpc>
                <a:spcPct val="150000"/>
              </a:lnSpc>
              <a:buFont typeface="Wingdings" panose="05000000000000000000" pitchFamily="2" charset="2"/>
              <a:buChar char="q"/>
            </a:pPr>
            <a:r>
              <a:rPr lang="en-US" altLang="en-US" sz="2400" dirty="0"/>
              <a:t> Merit of the proposed Fulbright project</a:t>
            </a:r>
          </a:p>
          <a:p>
            <a:pPr marL="171450" lvl="0" indent="-171450">
              <a:lnSpc>
                <a:spcPct val="150000"/>
              </a:lnSpc>
              <a:buFont typeface="Wingdings" panose="05000000000000000000" pitchFamily="2" charset="2"/>
              <a:buChar char="q"/>
            </a:pPr>
            <a:r>
              <a:rPr lang="en-IN" sz="2400" dirty="0"/>
              <a:t> Need to conduct research in the U.S.</a:t>
            </a:r>
          </a:p>
          <a:p>
            <a:pPr marL="171450" indent="-171450">
              <a:lnSpc>
                <a:spcPct val="150000"/>
              </a:lnSpc>
              <a:buFont typeface="Wingdings" panose="05000000000000000000" pitchFamily="2" charset="2"/>
              <a:buChar char="q"/>
            </a:pPr>
            <a:r>
              <a:rPr lang="en-US" altLang="en-US" sz="2400" dirty="0"/>
              <a:t> Outcomes, potential impact and benefits</a:t>
            </a:r>
          </a:p>
          <a:p>
            <a:pPr marL="342900" lvl="0" indent="-342900">
              <a:lnSpc>
                <a:spcPct val="150000"/>
              </a:lnSpc>
              <a:buFont typeface="Wingdings" panose="05000000000000000000" pitchFamily="2" charset="2"/>
              <a:buChar char="q"/>
            </a:pPr>
            <a:r>
              <a:rPr lang="en-IN" altLang="en-US" sz="2400" dirty="0"/>
              <a:t>Motivation, seriousness of purpose, maturity, </a:t>
            </a:r>
            <a:br>
              <a:rPr lang="en-IN" altLang="en-US" sz="2400" dirty="0"/>
            </a:br>
            <a:r>
              <a:rPr lang="en-IN" altLang="en-US" sz="2400" dirty="0"/>
              <a:t>leadership, cultural adaptability </a:t>
            </a:r>
          </a:p>
          <a:p>
            <a:pPr marL="171450" indent="-171450">
              <a:lnSpc>
                <a:spcPct val="150000"/>
              </a:lnSpc>
              <a:buFont typeface="Wingdings" panose="05000000000000000000" pitchFamily="2" charset="2"/>
              <a:buChar char="q"/>
            </a:pPr>
            <a:r>
              <a:rPr lang="en-US" altLang="en-US" sz="2400" dirty="0"/>
              <a:t> Ability to contribute as a cultural </a:t>
            </a:r>
            <a:br>
              <a:rPr lang="en-US" altLang="en-US" sz="2400" dirty="0"/>
            </a:br>
            <a:r>
              <a:rPr lang="en-US" altLang="en-US" sz="2400" dirty="0"/>
              <a:t>ambassador beyond the specified field of study</a:t>
            </a:r>
          </a:p>
          <a:p>
            <a:pPr marL="171450" lvl="0" indent="-171450">
              <a:lnSpc>
                <a:spcPct val="150000"/>
              </a:lnSpc>
              <a:buFont typeface="Wingdings" panose="05000000000000000000" pitchFamily="2" charset="2"/>
              <a:buChar char="q"/>
            </a:pPr>
            <a:r>
              <a:rPr lang="en-US" altLang="en-US" sz="2400" dirty="0"/>
              <a:t> Communication skills</a:t>
            </a:r>
          </a:p>
          <a:p>
            <a:pPr marL="171450" indent="-171450">
              <a:lnSpc>
                <a:spcPct val="150000"/>
              </a:lnSpc>
              <a:buFont typeface="Wingdings" panose="05000000000000000000" pitchFamily="2" charset="2"/>
              <a:buChar char="q"/>
            </a:pPr>
            <a:r>
              <a:rPr lang="en-US" altLang="en-US" sz="2400" dirty="0"/>
              <a:t> Commitment to community and national service</a:t>
            </a:r>
          </a:p>
        </p:txBody>
      </p:sp>
    </p:spTree>
    <p:extLst>
      <p:ext uri="{BB962C8B-B14F-4D97-AF65-F5344CB8AC3E}">
        <p14:creationId xmlns:p14="http://schemas.microsoft.com/office/powerpoint/2010/main" val="1730189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3886200" cy="655319"/>
          </a:xfrm>
        </p:spPr>
        <p:txBody>
          <a:bodyPr>
            <a:normAutofit fontScale="90000"/>
          </a:bodyPr>
          <a:lstStyle/>
          <a:p>
            <a:r>
              <a:rPr lang="en-IN" sz="3600" b="1" dirty="0">
                <a:solidFill>
                  <a:srgbClr val="C00000"/>
                </a:solidFill>
              </a:rPr>
              <a:t>Farrokh M. Rustomji</a:t>
            </a:r>
          </a:p>
        </p:txBody>
      </p:sp>
      <p:sp>
        <p:nvSpPr>
          <p:cNvPr id="4" name="Text Placeholder 3"/>
          <p:cNvSpPr>
            <a:spLocks noGrp="1"/>
          </p:cNvSpPr>
          <p:nvPr>
            <p:ph type="body" sz="half" idx="2"/>
          </p:nvPr>
        </p:nvSpPr>
        <p:spPr>
          <a:xfrm>
            <a:off x="457200" y="914400"/>
            <a:ext cx="9372600" cy="5334000"/>
          </a:xfrm>
        </p:spPr>
        <p:txBody>
          <a:bodyPr>
            <a:noAutofit/>
          </a:bodyPr>
          <a:lstStyle/>
          <a:p>
            <a:pPr>
              <a:spcBef>
                <a:spcPts val="0"/>
              </a:spcBef>
            </a:pPr>
            <a:r>
              <a:rPr lang="en-US" sz="2000" b="1" dirty="0"/>
              <a:t>Position:  </a:t>
            </a:r>
            <a:r>
              <a:rPr lang="en-US" sz="2000" dirty="0"/>
              <a:t>Chief Executive Officer at R. D. Sethna Scholarship Fund in India. Farrokh has over 17 years of experience in dealing with Higher Education and scholarship matters. </a:t>
            </a:r>
            <a:r>
              <a:rPr lang="en-IN" sz="2000" dirty="0"/>
              <a:t>In collaboration with ZFN, R. D. Sethna Scholarship Fund assists students in providing information and funding by way of loan scholarships to Indian students for higher studies in India and abroad.</a:t>
            </a:r>
            <a:endParaRPr lang="en-US" sz="2000" dirty="0"/>
          </a:p>
          <a:p>
            <a:pPr>
              <a:spcBef>
                <a:spcPts val="0"/>
              </a:spcBef>
            </a:pPr>
            <a:endParaRPr lang="en-US" sz="2000" dirty="0"/>
          </a:p>
          <a:p>
            <a:pPr>
              <a:spcBef>
                <a:spcPts val="0"/>
              </a:spcBef>
            </a:pPr>
            <a:r>
              <a:rPr lang="en-US" sz="2000" b="1" dirty="0"/>
              <a:t>Education:  </a:t>
            </a:r>
            <a:r>
              <a:rPr lang="en-US" sz="2000" dirty="0"/>
              <a:t>Graduated from the Loyola College, Chennai. </a:t>
            </a:r>
            <a:endParaRPr lang="en-IN" sz="2000" dirty="0"/>
          </a:p>
          <a:p>
            <a:pPr>
              <a:spcBef>
                <a:spcPts val="0"/>
              </a:spcBef>
            </a:pPr>
            <a:endParaRPr lang="en-US" sz="2000" b="1" dirty="0"/>
          </a:p>
          <a:p>
            <a:pPr>
              <a:spcBef>
                <a:spcPts val="0"/>
              </a:spcBef>
            </a:pPr>
            <a:r>
              <a:rPr lang="en-US" sz="2000" b="1" dirty="0"/>
              <a:t>Community service:</a:t>
            </a:r>
          </a:p>
          <a:p>
            <a:pPr>
              <a:spcBef>
                <a:spcPts val="0"/>
              </a:spcBef>
            </a:pPr>
            <a:r>
              <a:rPr lang="en-US" sz="2000" dirty="0"/>
              <a:t>Founder Director of the World Zarathushti Chamber of Commerce in India</a:t>
            </a:r>
          </a:p>
          <a:p>
            <a:pPr>
              <a:spcBef>
                <a:spcPts val="0"/>
              </a:spcBef>
            </a:pPr>
            <a:r>
              <a:rPr lang="en-US" sz="2000" dirty="0"/>
              <a:t>Core Team Member of the Zoroastrian Faculty Network (ZFN). </a:t>
            </a:r>
          </a:p>
          <a:p>
            <a:pPr>
              <a:spcBef>
                <a:spcPts val="0"/>
              </a:spcBef>
            </a:pPr>
            <a:endParaRPr lang="en-US" sz="2000" dirty="0"/>
          </a:p>
          <a:p>
            <a:pPr>
              <a:spcBef>
                <a:spcPts val="0"/>
              </a:spcBef>
            </a:pPr>
            <a:r>
              <a:rPr lang="en-US" sz="2000" dirty="0"/>
              <a:t> </a:t>
            </a:r>
            <a:endParaRPr lang="en-IN" sz="2000" dirty="0"/>
          </a:p>
          <a:p>
            <a:pPr>
              <a:spcBef>
                <a:spcPts val="0"/>
              </a:spcBef>
            </a:pPr>
            <a:r>
              <a:rPr lang="en-IN" sz="2000" b="1" dirty="0"/>
              <a:t>Contact information</a:t>
            </a:r>
          </a:p>
          <a:p>
            <a:pPr>
              <a:spcBef>
                <a:spcPts val="0"/>
              </a:spcBef>
            </a:pPr>
            <a:r>
              <a:rPr lang="en-IN" sz="2000" dirty="0"/>
              <a:t>Tel: 022 - 22077044 </a:t>
            </a:r>
          </a:p>
          <a:p>
            <a:pPr>
              <a:spcBef>
                <a:spcPts val="0"/>
              </a:spcBef>
            </a:pPr>
            <a:r>
              <a:rPr lang="en-IN" sz="2000" dirty="0"/>
              <a:t>Email: </a:t>
            </a:r>
            <a:r>
              <a:rPr lang="en-IN" sz="2000" dirty="0">
                <a:hlinkClick r:id="rId3"/>
              </a:rPr>
              <a:t>rdsethnascholarship@gmail.com</a:t>
            </a:r>
            <a:endParaRPr lang="en-IN" sz="2000" dirty="0"/>
          </a:p>
          <a:p>
            <a:pPr>
              <a:spcBef>
                <a:spcPts val="0"/>
              </a:spcBef>
            </a:pPr>
            <a:r>
              <a:rPr lang="en-IN" sz="2000" dirty="0"/>
              <a:t>Website: </a:t>
            </a:r>
            <a:r>
              <a:rPr lang="en-IN" sz="2000" dirty="0">
                <a:hlinkClick r:id="rId4"/>
              </a:rPr>
              <a:t>www.rdsethnascholarships.org</a:t>
            </a:r>
            <a:r>
              <a:rPr lang="en-IN" sz="2000" dirty="0"/>
              <a:t> </a:t>
            </a:r>
          </a:p>
          <a:p>
            <a:endParaRPr lang="en-IN" sz="1600" dirty="0"/>
          </a:p>
        </p:txBody>
      </p:sp>
      <p:sp>
        <p:nvSpPr>
          <p:cNvPr id="3" name="TextBox 2">
            <a:extLst>
              <a:ext uri="{FF2B5EF4-FFF2-40B4-BE49-F238E27FC236}">
                <a16:creationId xmlns:a16="http://schemas.microsoft.com/office/drawing/2014/main" id="{861B09F1-7BE2-4FDC-ACC5-2BF266863A59}"/>
              </a:ext>
            </a:extLst>
          </p:cNvPr>
          <p:cNvSpPr txBox="1"/>
          <p:nvPr/>
        </p:nvSpPr>
        <p:spPr>
          <a:xfrm>
            <a:off x="6553200" y="4953000"/>
            <a:ext cx="3958135" cy="1600438"/>
          </a:xfrm>
          <a:prstGeom prst="rect">
            <a:avLst/>
          </a:prstGeom>
          <a:noFill/>
        </p:spPr>
        <p:txBody>
          <a:bodyPr wrap="none" rtlCol="0">
            <a:spAutoFit/>
          </a:bodyPr>
          <a:lstStyle/>
          <a:p>
            <a:pPr>
              <a:spcBef>
                <a:spcPts val="0"/>
              </a:spcBef>
            </a:pPr>
            <a:r>
              <a:rPr lang="en-IN" sz="2000" dirty="0"/>
              <a:t>R. D. Sethna Scholarship Fund</a:t>
            </a:r>
          </a:p>
          <a:p>
            <a:pPr>
              <a:spcBef>
                <a:spcPts val="0"/>
              </a:spcBef>
            </a:pPr>
            <a:r>
              <a:rPr lang="en-IN" sz="2000" dirty="0"/>
              <a:t>Esplanade House</a:t>
            </a:r>
          </a:p>
          <a:p>
            <a:pPr>
              <a:spcBef>
                <a:spcPts val="0"/>
              </a:spcBef>
            </a:pPr>
            <a:r>
              <a:rPr lang="en-IN" sz="2000" dirty="0"/>
              <a:t>29, </a:t>
            </a:r>
            <a:r>
              <a:rPr lang="en-IN" sz="2000" dirty="0" err="1"/>
              <a:t>Hazarimal</a:t>
            </a:r>
            <a:r>
              <a:rPr lang="en-IN" sz="2000" dirty="0"/>
              <a:t> </a:t>
            </a:r>
            <a:r>
              <a:rPr lang="en-IN" sz="2000" dirty="0" err="1"/>
              <a:t>Somani</a:t>
            </a:r>
            <a:r>
              <a:rPr lang="en-IN" sz="2000" dirty="0"/>
              <a:t> Marg, Fort</a:t>
            </a:r>
          </a:p>
          <a:p>
            <a:pPr>
              <a:spcBef>
                <a:spcPts val="0"/>
              </a:spcBef>
            </a:pPr>
            <a:r>
              <a:rPr lang="en-IN" sz="2000" dirty="0"/>
              <a:t>Mumbai – 400 001</a:t>
            </a:r>
          </a:p>
          <a:p>
            <a:endParaRPr lang="en-US" dirty="0"/>
          </a:p>
        </p:txBody>
      </p:sp>
      <p:pic>
        <p:nvPicPr>
          <p:cNvPr id="7" name="Picture 6" descr="A person wearing a suit and tie smiling at the camera&#10;&#10;Description automatically generated">
            <a:extLst>
              <a:ext uri="{FF2B5EF4-FFF2-40B4-BE49-F238E27FC236}">
                <a16:creationId xmlns:a16="http://schemas.microsoft.com/office/drawing/2014/main" id="{05A48F56-0430-4AA1-895C-C1EB8578B2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8755" y="304800"/>
            <a:ext cx="1661474" cy="2286000"/>
          </a:xfrm>
          <a:prstGeom prst="rect">
            <a:avLst/>
          </a:prstGeom>
        </p:spPr>
      </p:pic>
    </p:spTree>
    <p:extLst>
      <p:ext uri="{BB962C8B-B14F-4D97-AF65-F5344CB8AC3E}">
        <p14:creationId xmlns:p14="http://schemas.microsoft.com/office/powerpoint/2010/main" val="36487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705"/>
          <p:cNvSpPr>
            <a:spLocks noGrp="1" noChangeArrowheads="1"/>
          </p:cNvSpPr>
          <p:nvPr>
            <p:ph type="title" sz="quarter"/>
          </p:nvPr>
        </p:nvSpPr>
        <p:spPr>
          <a:xfrm>
            <a:off x="990600" y="381000"/>
            <a:ext cx="9296400" cy="457200"/>
          </a:xfrm>
        </p:spPr>
        <p:txBody>
          <a:bodyPr/>
          <a:lstStyle/>
          <a:p>
            <a:pPr lvl="1" indent="6350" defTabSz="508000">
              <a:buClr>
                <a:schemeClr val="accent2"/>
              </a:buClr>
            </a:pPr>
            <a:r>
              <a:rPr lang="en-US" altLang="en-US" sz="2400" dirty="0"/>
              <a:t>Farrokh M. </a:t>
            </a:r>
            <a:r>
              <a:rPr lang="en-US" altLang="en-US" sz="2400"/>
              <a:t>Rustomji</a:t>
            </a:r>
            <a:endParaRPr lang="en-US" altLang="en-US" sz="2400" dirty="0"/>
          </a:p>
        </p:txBody>
      </p:sp>
      <p:grpSp>
        <p:nvGrpSpPr>
          <p:cNvPr id="7" name="Group 6">
            <a:extLst>
              <a:ext uri="{FF2B5EF4-FFF2-40B4-BE49-F238E27FC236}">
                <a16:creationId xmlns:a16="http://schemas.microsoft.com/office/drawing/2014/main" id="{58576903-D54C-4037-BC28-9A70F5535185}"/>
              </a:ext>
            </a:extLst>
          </p:cNvPr>
          <p:cNvGrpSpPr/>
          <p:nvPr/>
        </p:nvGrpSpPr>
        <p:grpSpPr>
          <a:xfrm>
            <a:off x="16042" y="6418918"/>
            <a:ext cx="2098278" cy="439082"/>
            <a:chOff x="1408732" y="0"/>
            <a:chExt cx="2098278" cy="439082"/>
          </a:xfrm>
        </p:grpSpPr>
        <p:sp>
          <p:nvSpPr>
            <p:cNvPr id="8" name="Arrow: Chevron 7">
              <a:extLst>
                <a:ext uri="{FF2B5EF4-FFF2-40B4-BE49-F238E27FC236}">
                  <a16:creationId xmlns:a16="http://schemas.microsoft.com/office/drawing/2014/main" id="{B1A2AC64-041E-4CBF-B2E8-526196D0B616}"/>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4">
              <a:extLst>
                <a:ext uri="{FF2B5EF4-FFF2-40B4-BE49-F238E27FC236}">
                  <a16:creationId xmlns:a16="http://schemas.microsoft.com/office/drawing/2014/main" id="{20D76CAD-D9F1-45EC-9FD4-0EAA8DEC6B50}"/>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Opening</a:t>
              </a:r>
            </a:p>
          </p:txBody>
        </p:sp>
      </p:grpSp>
      <p:grpSp>
        <p:nvGrpSpPr>
          <p:cNvPr id="10" name="Group 9">
            <a:extLst>
              <a:ext uri="{FF2B5EF4-FFF2-40B4-BE49-F238E27FC236}">
                <a16:creationId xmlns:a16="http://schemas.microsoft.com/office/drawing/2014/main" id="{5D8C4BE5-260F-454B-88DE-B88028C3DB37}"/>
              </a:ext>
            </a:extLst>
          </p:cNvPr>
          <p:cNvGrpSpPr/>
          <p:nvPr/>
        </p:nvGrpSpPr>
        <p:grpSpPr>
          <a:xfrm>
            <a:off x="1931897" y="6418918"/>
            <a:ext cx="1629850" cy="439082"/>
            <a:chOff x="3324587" y="0"/>
            <a:chExt cx="1629850" cy="439082"/>
          </a:xfrm>
        </p:grpSpPr>
        <p:sp>
          <p:nvSpPr>
            <p:cNvPr id="11" name="Arrow: Chevron 10">
              <a:extLst>
                <a:ext uri="{FF2B5EF4-FFF2-40B4-BE49-F238E27FC236}">
                  <a16:creationId xmlns:a16="http://schemas.microsoft.com/office/drawing/2014/main" id="{81A2A6CA-EBE7-4232-96D6-C81C2300F3CE}"/>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69A63B21-FDB9-4558-9D32-F83D223502A8}"/>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Panelists</a:t>
              </a:r>
            </a:p>
          </p:txBody>
        </p:sp>
      </p:grpSp>
      <p:grpSp>
        <p:nvGrpSpPr>
          <p:cNvPr id="17" name="Group 16">
            <a:extLst>
              <a:ext uri="{FF2B5EF4-FFF2-40B4-BE49-F238E27FC236}">
                <a16:creationId xmlns:a16="http://schemas.microsoft.com/office/drawing/2014/main" id="{1DD6A76B-EE95-4384-A9A5-3457A3131B19}"/>
              </a:ext>
            </a:extLst>
          </p:cNvPr>
          <p:cNvGrpSpPr/>
          <p:nvPr/>
        </p:nvGrpSpPr>
        <p:grpSpPr>
          <a:xfrm>
            <a:off x="3379323" y="6418918"/>
            <a:ext cx="1436407" cy="439082"/>
            <a:chOff x="4772012" y="0"/>
            <a:chExt cx="1436407" cy="439082"/>
          </a:xfrm>
        </p:grpSpPr>
        <p:sp>
          <p:nvSpPr>
            <p:cNvPr id="18" name="Arrow: Chevron 17">
              <a:extLst>
                <a:ext uri="{FF2B5EF4-FFF2-40B4-BE49-F238E27FC236}">
                  <a16:creationId xmlns:a16="http://schemas.microsoft.com/office/drawing/2014/main" id="{5D005A34-0EE4-4D0F-9FEE-EDF02CEC5AE4}"/>
                </a:ext>
              </a:extLst>
            </p:cNvPr>
            <p:cNvSpPr/>
            <p:nvPr/>
          </p:nvSpPr>
          <p:spPr>
            <a:xfrm>
              <a:off x="4772012" y="0"/>
              <a:ext cx="1436407"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8">
              <a:extLst>
                <a:ext uri="{FF2B5EF4-FFF2-40B4-BE49-F238E27FC236}">
                  <a16:creationId xmlns:a16="http://schemas.microsoft.com/office/drawing/2014/main" id="{BF8FD9BC-5E65-478D-BAF6-DD37F1DDB4EF}"/>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Commentary</a:t>
              </a:r>
            </a:p>
          </p:txBody>
        </p:sp>
      </p:grpSp>
      <p:grpSp>
        <p:nvGrpSpPr>
          <p:cNvPr id="20" name="Group 19">
            <a:extLst>
              <a:ext uri="{FF2B5EF4-FFF2-40B4-BE49-F238E27FC236}">
                <a16:creationId xmlns:a16="http://schemas.microsoft.com/office/drawing/2014/main" id="{16515FC8-5586-4A28-AAE7-0A968BCA731A}"/>
              </a:ext>
            </a:extLst>
          </p:cNvPr>
          <p:cNvGrpSpPr/>
          <p:nvPr/>
        </p:nvGrpSpPr>
        <p:grpSpPr>
          <a:xfrm>
            <a:off x="4633307" y="6418918"/>
            <a:ext cx="1824241" cy="439082"/>
            <a:chOff x="6025996" y="0"/>
            <a:chExt cx="1824241" cy="439082"/>
          </a:xfrm>
        </p:grpSpPr>
        <p:sp>
          <p:nvSpPr>
            <p:cNvPr id="21" name="Arrow: Chevron 20">
              <a:extLst>
                <a:ext uri="{FF2B5EF4-FFF2-40B4-BE49-F238E27FC236}">
                  <a16:creationId xmlns:a16="http://schemas.microsoft.com/office/drawing/2014/main" id="{5A12D5DB-229A-43EA-8AC5-DD8E1BFF5E64}"/>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0">
              <a:extLst>
                <a:ext uri="{FF2B5EF4-FFF2-40B4-BE49-F238E27FC236}">
                  <a16:creationId xmlns:a16="http://schemas.microsoft.com/office/drawing/2014/main" id="{CE5C84A8-CC08-48FE-9C9E-EDD01FD58D6B}"/>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Clarification</a:t>
              </a:r>
            </a:p>
          </p:txBody>
        </p:sp>
      </p:grpSp>
      <p:grpSp>
        <p:nvGrpSpPr>
          <p:cNvPr id="23" name="Group 22">
            <a:extLst>
              <a:ext uri="{FF2B5EF4-FFF2-40B4-BE49-F238E27FC236}">
                <a16:creationId xmlns:a16="http://schemas.microsoft.com/office/drawing/2014/main" id="{A8EA0B01-B8CB-4A3F-8D96-EAF30A343EC6}"/>
              </a:ext>
            </a:extLst>
          </p:cNvPr>
          <p:cNvGrpSpPr/>
          <p:nvPr/>
        </p:nvGrpSpPr>
        <p:grpSpPr>
          <a:xfrm>
            <a:off x="6275124" y="6418918"/>
            <a:ext cx="1824241" cy="439082"/>
            <a:chOff x="7667813" y="0"/>
            <a:chExt cx="1824241" cy="439082"/>
          </a:xfrm>
        </p:grpSpPr>
        <p:sp>
          <p:nvSpPr>
            <p:cNvPr id="24" name="Arrow: Chevron 23">
              <a:extLst>
                <a:ext uri="{FF2B5EF4-FFF2-40B4-BE49-F238E27FC236}">
                  <a16:creationId xmlns:a16="http://schemas.microsoft.com/office/drawing/2014/main" id="{9F39E953-5614-4E0E-A8EE-67D5C1766DA8}"/>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12">
              <a:extLst>
                <a:ext uri="{FF2B5EF4-FFF2-40B4-BE49-F238E27FC236}">
                  <a16:creationId xmlns:a16="http://schemas.microsoft.com/office/drawing/2014/main" id="{9C05EDB3-7C6E-4FE9-9FEB-96CB86D28145}"/>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Dialog</a:t>
              </a:r>
            </a:p>
          </p:txBody>
        </p:sp>
      </p:grpSp>
      <p:grpSp>
        <p:nvGrpSpPr>
          <p:cNvPr id="26" name="Group 25">
            <a:extLst>
              <a:ext uri="{FF2B5EF4-FFF2-40B4-BE49-F238E27FC236}">
                <a16:creationId xmlns:a16="http://schemas.microsoft.com/office/drawing/2014/main" id="{36C3F8B5-B0F9-4A7F-B75E-7F83C423F116}"/>
              </a:ext>
            </a:extLst>
          </p:cNvPr>
          <p:cNvGrpSpPr/>
          <p:nvPr/>
        </p:nvGrpSpPr>
        <p:grpSpPr>
          <a:xfrm>
            <a:off x="7916940" y="6418918"/>
            <a:ext cx="1361248" cy="439082"/>
            <a:chOff x="9309630" y="0"/>
            <a:chExt cx="1361248" cy="439082"/>
          </a:xfrm>
        </p:grpSpPr>
        <p:sp>
          <p:nvSpPr>
            <p:cNvPr id="27" name="Arrow: Chevron 26">
              <a:extLst>
                <a:ext uri="{FF2B5EF4-FFF2-40B4-BE49-F238E27FC236}">
                  <a16:creationId xmlns:a16="http://schemas.microsoft.com/office/drawing/2014/main" id="{15B96A78-FC7D-43ED-A5B2-E62C4972C436}"/>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Arrow: Chevron 14">
              <a:extLst>
                <a:ext uri="{FF2B5EF4-FFF2-40B4-BE49-F238E27FC236}">
                  <a16:creationId xmlns:a16="http://schemas.microsoft.com/office/drawing/2014/main" id="{1FAD3C5C-EEB1-46AF-8B36-898DF9194A11}"/>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1100" b="1"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Closing Remarks </a:t>
              </a:r>
            </a:p>
          </p:txBody>
        </p:sp>
      </p:grpSp>
      <p:sp>
        <p:nvSpPr>
          <p:cNvPr id="34" name="Content Placeholder 2">
            <a:extLst>
              <a:ext uri="{FF2B5EF4-FFF2-40B4-BE49-F238E27FC236}">
                <a16:creationId xmlns:a16="http://schemas.microsoft.com/office/drawing/2014/main" id="{BB2E6F58-4C33-4F7B-BAB8-C89EEED6AF44}"/>
              </a:ext>
            </a:extLst>
          </p:cNvPr>
          <p:cNvSpPr>
            <a:spLocks noGrp="1"/>
          </p:cNvSpPr>
          <p:nvPr>
            <p:ph sz="quarter" idx="1"/>
          </p:nvPr>
        </p:nvSpPr>
        <p:spPr>
          <a:xfrm>
            <a:off x="152400" y="838200"/>
            <a:ext cx="5791200" cy="5486400"/>
          </a:xfrm>
          <a:ln w="12700">
            <a:solidFill>
              <a:schemeClr val="tx1"/>
            </a:solidFill>
          </a:ln>
        </p:spPr>
        <p:txBody>
          <a:bodyPr/>
          <a:lstStyle>
            <a:lvl1pPr marL="0" indent="0">
              <a:buNone/>
              <a:defRPr sz="2000" b="1">
                <a:solidFill>
                  <a:srgbClr val="993300"/>
                </a:solidFill>
              </a:defRPr>
            </a:lvl1pPr>
            <a:lvl2pPr marL="344488" indent="-333375" defTabSz="1033463">
              <a:defRPr sz="2000"/>
            </a:lvl2pPr>
            <a:lvl3pPr marL="568325" indent="-223838">
              <a:buFont typeface="Wingdings" panose="05000000000000000000" pitchFamily="2" charset="2"/>
              <a:buChar char="§"/>
              <a:defRPr sz="1800"/>
            </a:lvl3pPr>
          </a:lstStyle>
          <a:p>
            <a:pPr lvl="0"/>
            <a:r>
              <a:rPr lang="en-US" dirty="0"/>
              <a:t>1.  Name of Trust / Funding Agency / Organization</a:t>
            </a:r>
          </a:p>
          <a:p>
            <a:pPr marL="11113" lvl="1" indent="0">
              <a:buNone/>
            </a:pPr>
            <a:r>
              <a:rPr lang="en-US" dirty="0">
                <a:solidFill>
                  <a:srgbClr val="FF0000"/>
                </a:solidFill>
              </a:rPr>
              <a:t>Goal / vision:  </a:t>
            </a:r>
            <a:r>
              <a:rPr lang="en-US" dirty="0"/>
              <a:t>Promote and encourage Scientific, Technical, Industrial and Commercial instruction or education in ways beneficial to society and nation. </a:t>
            </a:r>
          </a:p>
          <a:p>
            <a:pPr marL="11113" lvl="1" indent="0">
              <a:buNone/>
            </a:pPr>
            <a:r>
              <a:rPr lang="en-US" dirty="0">
                <a:solidFill>
                  <a:srgbClr val="FF0000"/>
                </a:solidFill>
              </a:rPr>
              <a:t>Type of funding</a:t>
            </a:r>
          </a:p>
          <a:p>
            <a:pPr lvl="1" algn="just"/>
            <a:r>
              <a:rPr lang="en-US" dirty="0"/>
              <a:t>Loan scholarships are granted to citizens of India only for higher education in India and abroad.</a:t>
            </a:r>
          </a:p>
          <a:p>
            <a:pPr lvl="1" algn="just"/>
            <a:r>
              <a:rPr lang="en-US" dirty="0"/>
              <a:t>Amount is decided based on the information submitted in the Form.</a:t>
            </a:r>
          </a:p>
          <a:p>
            <a:pPr lvl="1" algn="just"/>
            <a:r>
              <a:rPr lang="en-US" dirty="0"/>
              <a:t>Number awarded: Annually about 300 students.</a:t>
            </a:r>
          </a:p>
          <a:p>
            <a:pPr lvl="1"/>
            <a:r>
              <a:rPr lang="en-US" dirty="0"/>
              <a:t>Conditions</a:t>
            </a:r>
          </a:p>
          <a:p>
            <a:pPr marL="363538" lvl="1" indent="0" algn="just">
              <a:buNone/>
            </a:pPr>
            <a:r>
              <a:rPr lang="en-US" dirty="0"/>
              <a:t>Indian citizens living in India. </a:t>
            </a:r>
          </a:p>
          <a:p>
            <a:pPr marL="363538" lvl="1" indent="0" algn="just">
              <a:buNone/>
            </a:pPr>
            <a:r>
              <a:rPr lang="en-US" dirty="0"/>
              <a:t>University / College should be recognized by the Local Government.</a:t>
            </a:r>
          </a:p>
          <a:p>
            <a:pPr marL="363538" lvl="1" indent="0" algn="just">
              <a:buNone/>
            </a:pPr>
            <a:r>
              <a:rPr lang="en-US" sz="1800" dirty="0">
                <a:solidFill>
                  <a:srgbClr val="0000FF"/>
                </a:solidFill>
                <a:hlinkClick r:id="rId3">
                  <a:extLst>
                    <a:ext uri="{A12FA001-AC4F-418D-AE19-62706E023703}">
                      <ahyp:hlinkClr xmlns:ahyp="http://schemas.microsoft.com/office/drawing/2018/hyperlinkcolor" val="tx"/>
                    </a:ext>
                  </a:extLst>
                </a:hlinkClick>
              </a:rPr>
              <a:t>https://www.rdsethnascholarships.org/eligibility-criteria/</a:t>
            </a:r>
            <a:r>
              <a:rPr lang="en-US" sz="1800" dirty="0"/>
              <a:t> </a:t>
            </a:r>
          </a:p>
        </p:txBody>
      </p:sp>
      <p:sp>
        <p:nvSpPr>
          <p:cNvPr id="35" name="Content Placeholder 3">
            <a:extLst>
              <a:ext uri="{FF2B5EF4-FFF2-40B4-BE49-F238E27FC236}">
                <a16:creationId xmlns:a16="http://schemas.microsoft.com/office/drawing/2014/main" id="{1C9A46E4-E06D-4D11-A892-6D5637CF1345}"/>
              </a:ext>
            </a:extLst>
          </p:cNvPr>
          <p:cNvSpPr>
            <a:spLocks noGrp="1"/>
          </p:cNvSpPr>
          <p:nvPr>
            <p:ph sz="quarter" idx="2"/>
          </p:nvPr>
        </p:nvSpPr>
        <p:spPr>
          <a:xfrm>
            <a:off x="5943601" y="914400"/>
            <a:ext cx="4419599" cy="1371600"/>
          </a:xfrm>
          <a:ln>
            <a:solidFill>
              <a:schemeClr val="tx1"/>
            </a:solidFill>
          </a:ln>
        </p:spPr>
        <p:txBody>
          <a:bodyPr/>
          <a:lstStyle>
            <a:lvl1pPr>
              <a:defRPr lang="en-US" sz="2000" b="1" dirty="0" smtClean="0">
                <a:solidFill>
                  <a:srgbClr val="993300"/>
                </a:solidFill>
                <a:latin typeface="+mn-lt"/>
                <a:ea typeface="+mn-ea"/>
                <a:cs typeface="+mn-cs"/>
              </a:defRPr>
            </a:lvl1pPr>
            <a:lvl2pPr marL="338138" indent="-338138" defTabSz="795338">
              <a:defRPr lang="en-US" sz="2000" dirty="0" smtClean="0">
                <a:solidFill>
                  <a:schemeClr val="tx1"/>
                </a:solidFill>
                <a:latin typeface="+mn-lt"/>
              </a:defRPr>
            </a:lvl2pPr>
            <a:lvl3pPr marL="687387" indent="-342900">
              <a:defRPr lang="en-US" sz="1800" dirty="0" smtClean="0">
                <a:solidFill>
                  <a:schemeClr val="tx1"/>
                </a:solidFill>
                <a:latin typeface="+mn-lt"/>
              </a:defRPr>
            </a:lvl3pPr>
          </a:lstStyle>
          <a:p>
            <a:pPr marL="457200" indent="-457200" eaLnBrk="0" fontAlgn="base" hangingPunct="0">
              <a:spcAft>
                <a:spcPct val="0"/>
              </a:spcAft>
              <a:buClr>
                <a:schemeClr val="accent2"/>
              </a:buClr>
              <a:buNone/>
            </a:pPr>
            <a:r>
              <a:rPr lang="en-US" dirty="0"/>
              <a:t>2. Timeline for Application</a:t>
            </a:r>
          </a:p>
          <a:p>
            <a:pPr lvl="1"/>
            <a:r>
              <a:rPr lang="en-US" dirty="0"/>
              <a:t>Rolling decisions.</a:t>
            </a:r>
          </a:p>
          <a:p>
            <a:pPr lvl="1"/>
            <a:r>
              <a:rPr lang="en-US" dirty="0"/>
              <a:t>Applications must be submitted prior to joining the University.</a:t>
            </a:r>
          </a:p>
          <a:p>
            <a:pPr lvl="1"/>
            <a:endParaRPr lang="en-US" dirty="0"/>
          </a:p>
          <a:p>
            <a:pPr lvl="1"/>
            <a:endParaRPr lang="en-US" dirty="0"/>
          </a:p>
          <a:p>
            <a:pPr lvl="1"/>
            <a:endParaRPr lang="en-US" dirty="0"/>
          </a:p>
          <a:p>
            <a:pPr marL="0" lvl="1" indent="0">
              <a:buNone/>
            </a:pPr>
            <a:endParaRPr lang="en-US" dirty="0"/>
          </a:p>
          <a:p>
            <a:pPr marL="0" lvl="1" indent="0">
              <a:buNone/>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lang="en-US" dirty="0"/>
          </a:p>
        </p:txBody>
      </p:sp>
      <p:sp>
        <p:nvSpPr>
          <p:cNvPr id="36" name="Content Placeholder 4">
            <a:extLst>
              <a:ext uri="{FF2B5EF4-FFF2-40B4-BE49-F238E27FC236}">
                <a16:creationId xmlns:a16="http://schemas.microsoft.com/office/drawing/2014/main" id="{3151649F-F83A-4BB7-80F9-05AA3A62D6DA}"/>
              </a:ext>
            </a:extLst>
          </p:cNvPr>
          <p:cNvSpPr>
            <a:spLocks noGrp="1"/>
          </p:cNvSpPr>
          <p:nvPr>
            <p:ph sz="quarter" idx="3"/>
          </p:nvPr>
        </p:nvSpPr>
        <p:spPr>
          <a:xfrm>
            <a:off x="6019800" y="2362200"/>
            <a:ext cx="5715000" cy="1447800"/>
          </a:xfrm>
          <a:ln w="12700">
            <a:solidFill>
              <a:schemeClr val="tx1"/>
            </a:solidFill>
          </a:ln>
        </p:spPr>
        <p:txBody>
          <a:bodyPr/>
          <a:lstStyle>
            <a:lvl1pPr>
              <a:defRPr lang="en-US" sz="2000" b="1" dirty="0" smtClean="0">
                <a:solidFill>
                  <a:srgbClr val="993300"/>
                </a:solidFill>
                <a:latin typeface="+mn-lt"/>
                <a:ea typeface="+mn-ea"/>
                <a:cs typeface="+mn-cs"/>
              </a:defRPr>
            </a:lvl1pPr>
            <a:lvl2pPr marL="349250" indent="-338138">
              <a:defRPr lang="en-US" sz="2000" dirty="0" smtClean="0">
                <a:solidFill>
                  <a:schemeClr val="tx1"/>
                </a:solidFill>
                <a:latin typeface="+mn-lt"/>
              </a:defRPr>
            </a:lvl2pPr>
            <a:lvl3pPr marL="687387" indent="-342900">
              <a:defRPr lang="en-US" sz="1800" dirty="0" smtClean="0">
                <a:solidFill>
                  <a:schemeClr val="tx1"/>
                </a:solidFill>
                <a:latin typeface="+mn-lt"/>
              </a:defRPr>
            </a:lvl3pPr>
          </a:lstStyle>
          <a:p>
            <a:pPr marL="0" indent="0" eaLnBrk="0" fontAlgn="base" hangingPunct="0">
              <a:spcAft>
                <a:spcPct val="0"/>
              </a:spcAft>
              <a:buClr>
                <a:schemeClr val="accent2"/>
              </a:buClr>
              <a:buNone/>
            </a:pPr>
            <a:r>
              <a:rPr lang="en-US" dirty="0"/>
              <a:t>3. Documents for Application</a:t>
            </a:r>
            <a:endParaRPr lang="en-US" sz="1600" dirty="0"/>
          </a:p>
          <a:p>
            <a:pPr lvl="1"/>
            <a:r>
              <a:rPr lang="en-US" dirty="0"/>
              <a:t>As per details in the application form.</a:t>
            </a:r>
          </a:p>
          <a:p>
            <a:pPr lvl="1"/>
            <a:r>
              <a:rPr lang="en-US" dirty="0">
                <a:hlinkClick r:id="rId4"/>
              </a:rPr>
              <a:t>https://www.rdsethnascholarships.org/application-form/</a:t>
            </a:r>
            <a:r>
              <a:rPr lang="en-US" dirty="0"/>
              <a:t> </a:t>
            </a:r>
          </a:p>
          <a:p>
            <a:pPr marL="11112" lvl="1" indent="0">
              <a:buNone/>
            </a:pPr>
            <a:endParaRPr lang="en-US" dirty="0"/>
          </a:p>
        </p:txBody>
      </p:sp>
      <p:sp>
        <p:nvSpPr>
          <p:cNvPr id="37" name="Content Placeholder 3">
            <a:extLst>
              <a:ext uri="{FF2B5EF4-FFF2-40B4-BE49-F238E27FC236}">
                <a16:creationId xmlns:a16="http://schemas.microsoft.com/office/drawing/2014/main" id="{B3D0B0D1-A0FA-4375-A992-1152A97919E6}"/>
              </a:ext>
            </a:extLst>
          </p:cNvPr>
          <p:cNvSpPr txBox="1">
            <a:spLocks/>
          </p:cNvSpPr>
          <p:nvPr/>
        </p:nvSpPr>
        <p:spPr>
          <a:xfrm>
            <a:off x="5943600" y="3810000"/>
            <a:ext cx="5943600" cy="2514600"/>
          </a:xfrm>
          <a:ln>
            <a:solidFill>
              <a:schemeClr val="tx1"/>
            </a:solidFill>
          </a:ln>
        </p:spPr>
        <p:txBody>
          <a:bodyPr/>
          <a:lstStyle>
            <a:lvl1pPr marL="342900" indent="-342900" algn="l" defTabSz="914400" rtl="0" eaLnBrk="1" latinLnBrk="0" hangingPunct="1">
              <a:spcBef>
                <a:spcPct val="20000"/>
              </a:spcBef>
              <a:buFont typeface="Arial" pitchFamily="34" charset="0"/>
              <a:buChar char="•"/>
              <a:defRPr lang="en-US" sz="2000" b="1" kern="1200" dirty="0" smtClean="0">
                <a:solidFill>
                  <a:srgbClr val="993300"/>
                </a:solidFill>
                <a:latin typeface="+mn-lt"/>
                <a:ea typeface="+mn-ea"/>
                <a:cs typeface="+mn-cs"/>
              </a:defRPr>
            </a:lvl1pPr>
            <a:lvl2pPr marL="338138" indent="-338138" algn="l" defTabSz="795338"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2pPr>
            <a:lvl3pPr marL="687387" indent="-342900" algn="l" defTabSz="914400" rtl="0" eaLnBrk="1" latinLnBrk="0" hangingPunct="1">
              <a:spcBef>
                <a:spcPct val="20000"/>
              </a:spcBef>
              <a:buFont typeface="Arial"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C0504D"/>
              </a:buClr>
              <a:buSzTx/>
              <a:buFont typeface="Arial" pitchFamily="34" charset="0"/>
              <a:buNone/>
              <a:tabLst/>
              <a:defRPr/>
            </a:pPr>
            <a:r>
              <a:rPr kumimoji="0" lang="en-GB" sz="2000" b="1" i="0" u="none" strike="noStrike" kern="1200" cap="none" spc="0" normalizeH="0" baseline="0" noProof="0" dirty="0">
                <a:ln>
                  <a:noFill/>
                </a:ln>
                <a:solidFill>
                  <a:srgbClr val="993300"/>
                </a:solidFill>
                <a:effectLst/>
                <a:uLnTx/>
                <a:uFillTx/>
                <a:latin typeface="Calibri"/>
                <a:ea typeface="+mn-ea"/>
                <a:cs typeface="+mn-cs"/>
              </a:rPr>
              <a:t>4. Contact Information</a:t>
            </a:r>
            <a:endParaRPr kumimoji="0" lang="en-GB" sz="1600" b="1" i="0" u="none" strike="noStrike" kern="1200" cap="none" spc="0" normalizeH="0" baseline="0" noProof="0" dirty="0">
              <a:ln>
                <a:noFill/>
              </a:ln>
              <a:solidFill>
                <a:srgbClr val="993300"/>
              </a:solidFill>
              <a:effectLst/>
              <a:uLnTx/>
              <a:uFillTx/>
              <a:latin typeface="Calibri"/>
              <a:ea typeface="+mn-ea"/>
              <a:cs typeface="+mn-cs"/>
            </a:endParaRPr>
          </a:p>
          <a:p>
            <a:pPr marL="338138" marR="0" lvl="1" indent="-338138" algn="l" defTabSz="795338" rtl="0" eaLnBrk="1" fontAlgn="auto" latinLnBrk="0" hangingPunct="1">
              <a:lnSpc>
                <a:spcPct val="100000"/>
              </a:lnSpc>
              <a:spcBef>
                <a:spcPct val="20000"/>
              </a:spcBef>
              <a:spcAft>
                <a:spcPts val="0"/>
              </a:spcAft>
              <a:buClrTx/>
              <a:buSzTx/>
              <a:buFont typeface="Arial" pitchFamily="34" charset="0"/>
              <a:buChar char="–"/>
              <a:tabLst/>
              <a:defRPr/>
            </a:pPr>
            <a:r>
              <a:rPr kumimoji="0" lang="en-GB" sz="1750" b="0" i="0" u="none" strike="noStrike" kern="1200" cap="none" spc="0" normalizeH="0" baseline="0" noProof="0" dirty="0">
                <a:ln>
                  <a:noFill/>
                </a:ln>
                <a:solidFill>
                  <a:prstClr val="black"/>
                </a:solidFill>
                <a:effectLst/>
                <a:uLnTx/>
                <a:uFillTx/>
                <a:latin typeface="Calibri"/>
              </a:rPr>
              <a:t>R. D. Sethna Scholarship</a:t>
            </a:r>
            <a:r>
              <a:rPr kumimoji="0" lang="en-GB" sz="1750" b="0" i="0" u="none" strike="noStrike" kern="1200" cap="none" spc="0" normalizeH="0" noProof="0" dirty="0">
                <a:ln>
                  <a:noFill/>
                </a:ln>
                <a:solidFill>
                  <a:prstClr val="black"/>
                </a:solidFill>
                <a:effectLst/>
                <a:uLnTx/>
                <a:uFillTx/>
                <a:latin typeface="Calibri"/>
              </a:rPr>
              <a:t> Fund</a:t>
            </a:r>
          </a:p>
          <a:p>
            <a:pPr marL="361950" marR="0" lvl="1" indent="-361950" algn="l" defTabSz="795338" rtl="0" eaLnBrk="1" fontAlgn="auto" latinLnBrk="0" hangingPunct="1">
              <a:lnSpc>
                <a:spcPct val="100000"/>
              </a:lnSpc>
              <a:spcBef>
                <a:spcPct val="20000"/>
              </a:spcBef>
              <a:spcAft>
                <a:spcPts val="0"/>
              </a:spcAft>
              <a:buClrTx/>
              <a:buSzTx/>
              <a:buNone/>
              <a:tabLst/>
              <a:defRPr/>
            </a:pPr>
            <a:r>
              <a:rPr lang="en-GB" sz="1750" dirty="0">
                <a:solidFill>
                  <a:prstClr val="black"/>
                </a:solidFill>
                <a:latin typeface="Calibri"/>
              </a:rPr>
              <a:t>	</a:t>
            </a:r>
            <a:r>
              <a:rPr lang="en-GB" sz="1750" baseline="0" dirty="0">
                <a:solidFill>
                  <a:prstClr val="black"/>
                </a:solidFill>
                <a:latin typeface="Calibri"/>
              </a:rPr>
              <a:t>Esplanade House</a:t>
            </a:r>
          </a:p>
          <a:p>
            <a:pPr marL="361950" marR="0" lvl="1" indent="-361950" algn="l" defTabSz="795338" rtl="0" eaLnBrk="1" fontAlgn="auto" latinLnBrk="0" hangingPunct="1">
              <a:lnSpc>
                <a:spcPct val="100000"/>
              </a:lnSpc>
              <a:spcBef>
                <a:spcPct val="20000"/>
              </a:spcBef>
              <a:spcAft>
                <a:spcPts val="0"/>
              </a:spcAft>
              <a:buClrTx/>
              <a:buSzTx/>
              <a:buNone/>
              <a:tabLst/>
              <a:defRPr/>
            </a:pPr>
            <a:r>
              <a:rPr kumimoji="0" lang="en-GB" sz="1750" b="0" i="0" u="none" strike="noStrike" kern="1200" cap="none" spc="0" normalizeH="0" noProof="0" dirty="0">
                <a:ln>
                  <a:noFill/>
                </a:ln>
                <a:solidFill>
                  <a:prstClr val="black"/>
                </a:solidFill>
                <a:effectLst/>
                <a:uLnTx/>
                <a:uFillTx/>
                <a:latin typeface="Calibri"/>
              </a:rPr>
              <a:t>	29, </a:t>
            </a:r>
            <a:r>
              <a:rPr kumimoji="0" lang="en-GB" sz="1750" b="0" i="0" u="none" strike="noStrike" kern="1200" cap="none" spc="0" normalizeH="0" noProof="0" dirty="0" err="1">
                <a:ln>
                  <a:noFill/>
                </a:ln>
                <a:solidFill>
                  <a:prstClr val="black"/>
                </a:solidFill>
                <a:effectLst/>
                <a:uLnTx/>
                <a:uFillTx/>
                <a:latin typeface="Calibri"/>
              </a:rPr>
              <a:t>Hazarimal</a:t>
            </a:r>
            <a:r>
              <a:rPr kumimoji="0" lang="en-GB" sz="1750" b="0" i="0" u="none" strike="noStrike" kern="1200" cap="none" spc="0" normalizeH="0" noProof="0" dirty="0">
                <a:ln>
                  <a:noFill/>
                </a:ln>
                <a:solidFill>
                  <a:prstClr val="black"/>
                </a:solidFill>
                <a:effectLst/>
                <a:uLnTx/>
                <a:uFillTx/>
                <a:latin typeface="Calibri"/>
              </a:rPr>
              <a:t> </a:t>
            </a:r>
            <a:r>
              <a:rPr kumimoji="0" lang="en-GB" sz="1750" b="0" i="0" u="none" strike="noStrike" kern="1200" cap="none" spc="0" normalizeH="0" noProof="0" dirty="0" err="1">
                <a:ln>
                  <a:noFill/>
                </a:ln>
                <a:solidFill>
                  <a:prstClr val="black"/>
                </a:solidFill>
                <a:effectLst/>
                <a:uLnTx/>
                <a:uFillTx/>
                <a:latin typeface="Calibri"/>
              </a:rPr>
              <a:t>Somani</a:t>
            </a:r>
            <a:r>
              <a:rPr kumimoji="0" lang="en-GB" sz="1750" b="0" i="0" u="none" strike="noStrike" kern="1200" cap="none" spc="0" normalizeH="0" noProof="0" dirty="0">
                <a:ln>
                  <a:noFill/>
                </a:ln>
                <a:solidFill>
                  <a:prstClr val="black"/>
                </a:solidFill>
                <a:effectLst/>
                <a:uLnTx/>
                <a:uFillTx/>
                <a:latin typeface="Calibri"/>
              </a:rPr>
              <a:t> </a:t>
            </a:r>
            <a:r>
              <a:rPr kumimoji="0" lang="en-GB" sz="1750" b="0" i="0" u="none" strike="noStrike" kern="1200" cap="none" spc="0" normalizeH="0" noProof="0" dirty="0" err="1">
                <a:ln>
                  <a:noFill/>
                </a:ln>
                <a:solidFill>
                  <a:prstClr val="black"/>
                </a:solidFill>
                <a:effectLst/>
                <a:uLnTx/>
                <a:uFillTx/>
                <a:latin typeface="Calibri"/>
              </a:rPr>
              <a:t>Marg</a:t>
            </a:r>
            <a:r>
              <a:rPr kumimoji="0" lang="en-GB" sz="1750" b="0" i="0" u="none" strike="noStrike" kern="1200" cap="none" spc="0" normalizeH="0" noProof="0" dirty="0">
                <a:ln>
                  <a:noFill/>
                </a:ln>
                <a:solidFill>
                  <a:prstClr val="black"/>
                </a:solidFill>
                <a:effectLst/>
                <a:uLnTx/>
                <a:uFillTx/>
                <a:latin typeface="Calibri"/>
              </a:rPr>
              <a:t>, Fort,</a:t>
            </a:r>
          </a:p>
          <a:p>
            <a:pPr marL="361950" marR="0" lvl="1" indent="-361950" algn="l" defTabSz="795338" rtl="0" eaLnBrk="1" fontAlgn="auto" latinLnBrk="0" hangingPunct="1">
              <a:lnSpc>
                <a:spcPct val="100000"/>
              </a:lnSpc>
              <a:spcBef>
                <a:spcPct val="20000"/>
              </a:spcBef>
              <a:spcAft>
                <a:spcPts val="0"/>
              </a:spcAft>
              <a:buClrTx/>
              <a:buSzTx/>
              <a:buNone/>
              <a:tabLst/>
              <a:defRPr/>
            </a:pPr>
            <a:r>
              <a:rPr lang="en-GB" sz="1750" dirty="0">
                <a:solidFill>
                  <a:prstClr val="black"/>
                </a:solidFill>
                <a:latin typeface="Calibri"/>
              </a:rPr>
              <a:t>	Mumbai – 400 001</a:t>
            </a:r>
            <a:r>
              <a:rPr kumimoji="0" lang="en-GB" sz="1750" b="0" i="0" u="none" strike="noStrike" kern="1200" cap="none" spc="0" normalizeH="0" noProof="0" dirty="0">
                <a:ln>
                  <a:noFill/>
                </a:ln>
                <a:solidFill>
                  <a:prstClr val="black"/>
                </a:solidFill>
                <a:effectLst/>
                <a:uLnTx/>
                <a:uFillTx/>
                <a:latin typeface="Calibri"/>
              </a:rPr>
              <a:t> </a:t>
            </a:r>
          </a:p>
          <a:p>
            <a:pPr marL="361950" marR="0" lvl="1" indent="-361950" algn="l" defTabSz="795338" rtl="0" eaLnBrk="1" fontAlgn="auto" latinLnBrk="0" hangingPunct="1">
              <a:lnSpc>
                <a:spcPct val="100000"/>
              </a:lnSpc>
              <a:spcBef>
                <a:spcPct val="20000"/>
              </a:spcBef>
              <a:spcAft>
                <a:spcPts val="0"/>
              </a:spcAft>
              <a:buClrTx/>
              <a:buSzTx/>
              <a:buNone/>
              <a:tabLst/>
              <a:defRPr/>
            </a:pPr>
            <a:r>
              <a:rPr lang="en-GB" sz="1750" baseline="0" dirty="0">
                <a:solidFill>
                  <a:prstClr val="black"/>
                </a:solidFill>
                <a:latin typeface="Calibri"/>
              </a:rPr>
              <a:t>	Tel: 022 – 22077044</a:t>
            </a:r>
          </a:p>
          <a:p>
            <a:pPr marL="361950" marR="0" lvl="1" indent="-361950" algn="l" defTabSz="795338" rtl="0" eaLnBrk="1" fontAlgn="auto" latinLnBrk="0" hangingPunct="1">
              <a:lnSpc>
                <a:spcPct val="100000"/>
              </a:lnSpc>
              <a:spcBef>
                <a:spcPct val="20000"/>
              </a:spcBef>
              <a:spcAft>
                <a:spcPts val="0"/>
              </a:spcAft>
              <a:buClrTx/>
              <a:buSzTx/>
              <a:buNone/>
              <a:tabLst/>
              <a:defRPr/>
            </a:pPr>
            <a:r>
              <a:rPr kumimoji="0" lang="en-GB" sz="1750" b="0" i="0" u="none" strike="noStrike" kern="1200" cap="none" spc="0" normalizeH="0" noProof="0" dirty="0">
                <a:ln>
                  <a:noFill/>
                </a:ln>
                <a:solidFill>
                  <a:prstClr val="black"/>
                </a:solidFill>
                <a:effectLst/>
                <a:uLnTx/>
                <a:uFillTx/>
                <a:latin typeface="Calibri"/>
              </a:rPr>
              <a:t>	Email: </a:t>
            </a:r>
            <a:r>
              <a:rPr kumimoji="0" lang="en-GB" sz="1750" b="0" i="0" u="none" strike="noStrike" kern="1200" cap="none" spc="0" normalizeH="0" noProof="0" dirty="0">
                <a:ln>
                  <a:noFill/>
                </a:ln>
                <a:solidFill>
                  <a:srgbClr val="0000FF"/>
                </a:solidFill>
                <a:effectLst/>
                <a:uLnTx/>
                <a:uFillTx/>
                <a:latin typeface="Calibri"/>
                <a:hlinkClick r:id="rId5"/>
              </a:rPr>
              <a:t>rdsethnascholarship@gmail.com</a:t>
            </a:r>
            <a:endParaRPr kumimoji="0" lang="en-GB" sz="1750" b="0" i="0" u="none" strike="noStrike" kern="1200" cap="none" spc="0" normalizeH="0" noProof="0" dirty="0">
              <a:ln>
                <a:noFill/>
              </a:ln>
              <a:solidFill>
                <a:srgbClr val="0000FF"/>
              </a:solidFill>
              <a:effectLst/>
              <a:uLnTx/>
              <a:uFillTx/>
              <a:latin typeface="Calibri"/>
            </a:endParaRPr>
          </a:p>
          <a:p>
            <a:pPr marL="0" marR="0" lvl="1" indent="361950" algn="l" defTabSz="795338" rtl="0" eaLnBrk="1" fontAlgn="auto" latinLnBrk="0" hangingPunct="1">
              <a:lnSpc>
                <a:spcPct val="100000"/>
              </a:lnSpc>
              <a:spcBef>
                <a:spcPct val="20000"/>
              </a:spcBef>
              <a:spcAft>
                <a:spcPts val="0"/>
              </a:spcAft>
              <a:buClrTx/>
              <a:buSzTx/>
              <a:buNone/>
              <a:tabLst/>
              <a:defRPr/>
            </a:pPr>
            <a:r>
              <a:rPr kumimoji="0" lang="en-GB" sz="1750" b="0" i="0" u="none" strike="noStrike" kern="1200" cap="none" spc="0" normalizeH="0" baseline="0" noProof="0" dirty="0">
                <a:ln>
                  <a:noFill/>
                </a:ln>
                <a:solidFill>
                  <a:prstClr val="black"/>
                </a:solidFill>
                <a:effectLst/>
                <a:uLnTx/>
                <a:uFillTx/>
                <a:latin typeface="Calibri"/>
              </a:rPr>
              <a:t>Web Address: </a:t>
            </a:r>
            <a:r>
              <a:rPr kumimoji="0" lang="en-GB" sz="1750" b="0" i="0" u="none" strike="noStrike" kern="1200" cap="none" spc="0" normalizeH="0" baseline="0" noProof="0" dirty="0">
                <a:ln>
                  <a:noFill/>
                </a:ln>
                <a:solidFill>
                  <a:srgbClr val="0000FF"/>
                </a:solidFill>
                <a:effectLst/>
                <a:uLnTx/>
                <a:uFillTx/>
                <a:latin typeface="Calibri"/>
                <a:hlinkClick r:id="rId6"/>
              </a:rPr>
              <a:t>www.rdsethnascholarships.org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DC3403A5-B274-40E6-A41D-2B5DB31EB6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526171" y="304800"/>
            <a:ext cx="1661475" cy="2286000"/>
          </a:xfrm>
          <a:prstGeom prst="rect">
            <a:avLst/>
          </a:prstGeom>
        </p:spPr>
      </p:pic>
    </p:spTree>
    <p:extLst>
      <p:ext uri="{BB962C8B-B14F-4D97-AF65-F5344CB8AC3E}">
        <p14:creationId xmlns:p14="http://schemas.microsoft.com/office/powerpoint/2010/main" val="70362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6902-9904-470F-8FC2-1FAEAA31DEC2}"/>
              </a:ext>
            </a:extLst>
          </p:cNvPr>
          <p:cNvSpPr>
            <a:spLocks noGrp="1"/>
          </p:cNvSpPr>
          <p:nvPr>
            <p:ph type="title"/>
          </p:nvPr>
        </p:nvSpPr>
        <p:spPr>
          <a:xfrm>
            <a:off x="762000" y="457200"/>
            <a:ext cx="10134600" cy="639762"/>
          </a:xfrm>
        </p:spPr>
        <p:txBody>
          <a:bodyPr>
            <a:normAutofit/>
          </a:bodyPr>
          <a:lstStyle/>
          <a:p>
            <a:pPr lvl="1" indent="6350" defTabSz="508000">
              <a:lnSpc>
                <a:spcPct val="90000"/>
              </a:lnSpc>
              <a:buClr>
                <a:schemeClr val="accent2"/>
              </a:buClr>
            </a:pPr>
            <a:r>
              <a:rPr lang="en-US" sz="2400" b="1" kern="1200" dirty="0">
                <a:solidFill>
                  <a:srgbClr val="953735"/>
                </a:solidFill>
                <a:latin typeface="Verdana" pitchFamily="34" charset="0"/>
                <a:ea typeface="ＭＳ Ｐゴシック" pitchFamily="34" charset="-128"/>
                <a:cs typeface="Arial" pitchFamily="34" charset="0"/>
              </a:rPr>
              <a:t>Zenhar Marolia - Synthesis and </a:t>
            </a:r>
            <a:r>
              <a:rPr lang="en-US" sz="2000" b="1" kern="1200" dirty="0">
                <a:solidFill>
                  <a:srgbClr val="953735"/>
                </a:solidFill>
                <a:latin typeface="Verdana" pitchFamily="34" charset="0"/>
                <a:ea typeface="ＭＳ Ｐゴシック" pitchFamily="34" charset="-128"/>
                <a:cs typeface="Arial" pitchFamily="34" charset="0"/>
              </a:rPr>
              <a:t>Questions</a:t>
            </a:r>
            <a:r>
              <a:rPr lang="en-US" sz="2400" b="1" kern="1200" dirty="0">
                <a:solidFill>
                  <a:srgbClr val="953735"/>
                </a:solidFill>
                <a:latin typeface="Verdana" pitchFamily="34" charset="0"/>
                <a:ea typeface="ＭＳ Ｐゴシック" pitchFamily="34" charset="-128"/>
                <a:cs typeface="Arial" pitchFamily="34" charset="0"/>
              </a:rPr>
              <a:t> for Clarifica</a:t>
            </a:r>
            <a:r>
              <a:rPr lang="en-US" sz="2000" b="1" kern="1200" dirty="0">
                <a:solidFill>
                  <a:srgbClr val="953735"/>
                </a:solidFill>
                <a:latin typeface="Verdana" pitchFamily="34" charset="0"/>
                <a:ea typeface="ＭＳ Ｐゴシック" pitchFamily="34" charset="-128"/>
                <a:cs typeface="Arial" pitchFamily="34" charset="0"/>
              </a:rPr>
              <a:t>tio</a:t>
            </a:r>
            <a:r>
              <a:rPr lang="en-US" sz="2400" b="1" kern="1200" dirty="0">
                <a:solidFill>
                  <a:srgbClr val="953735"/>
                </a:solidFill>
                <a:latin typeface="Verdana" pitchFamily="34" charset="0"/>
                <a:ea typeface="ＭＳ Ｐゴシック" pitchFamily="34" charset="-128"/>
                <a:cs typeface="Arial" pitchFamily="34" charset="0"/>
              </a:rPr>
              <a:t>n</a:t>
            </a:r>
          </a:p>
        </p:txBody>
      </p:sp>
      <p:sp>
        <p:nvSpPr>
          <p:cNvPr id="3" name="Content Placeholder 2">
            <a:extLst>
              <a:ext uri="{FF2B5EF4-FFF2-40B4-BE49-F238E27FC236}">
                <a16:creationId xmlns:a16="http://schemas.microsoft.com/office/drawing/2014/main" id="{20A899A3-E792-4257-8F1F-524AF306C88B}"/>
              </a:ext>
            </a:extLst>
          </p:cNvPr>
          <p:cNvSpPr>
            <a:spLocks noGrp="1"/>
          </p:cNvSpPr>
          <p:nvPr>
            <p:ph sz="half" idx="1"/>
          </p:nvPr>
        </p:nvSpPr>
        <p:spPr>
          <a:xfrm>
            <a:off x="5943600" y="1295400"/>
            <a:ext cx="5943600" cy="4800600"/>
          </a:xfrm>
        </p:spPr>
        <p:txBody>
          <a:bodyPr>
            <a:normAutofit fontScale="92500" lnSpcReduction="20000"/>
          </a:bodyPr>
          <a:lstStyle/>
          <a:p>
            <a:pPr marL="0" indent="0">
              <a:buNone/>
            </a:pPr>
            <a:r>
              <a:rPr lang="en-US" sz="2000" b="1" dirty="0"/>
              <a:t>Key Points</a:t>
            </a:r>
          </a:p>
          <a:p>
            <a:pPr marL="342900" indent="-342900"/>
            <a:r>
              <a:rPr lang="en-US" sz="2000" dirty="0"/>
              <a:t>Pay attention to the vision of those who set up these scholarship programs.  </a:t>
            </a:r>
          </a:p>
          <a:p>
            <a:pPr marL="342900" indent="-342900"/>
            <a:r>
              <a:rPr lang="en-US" sz="2000" dirty="0"/>
              <a:t>If you take a loan then it must be repaid to help the trusts to help more people in in the future.</a:t>
            </a:r>
          </a:p>
          <a:p>
            <a:pPr marL="342900" indent="-342900"/>
            <a:r>
              <a:rPr lang="en-US" sz="2000" dirty="0"/>
              <a:t>Ensure that you respond to the prompts in the application.  Respond by taking the listed selection criteria into account.</a:t>
            </a:r>
          </a:p>
          <a:p>
            <a:pPr marL="342900" indent="-342900"/>
            <a:r>
              <a:rPr lang="en-US" sz="2000" dirty="0"/>
              <a:t>Pay careful attention to what is to be included in a Statement of Purpose.</a:t>
            </a:r>
          </a:p>
          <a:p>
            <a:pPr marL="342900" indent="-342900"/>
            <a:r>
              <a:rPr lang="en-US" sz="2000"/>
              <a:t>Your choice </a:t>
            </a:r>
            <a:r>
              <a:rPr lang="en-US" sz="2000" dirty="0"/>
              <a:t>(based on your passion) needs to be supported by sound reasoning and good timely preparation..</a:t>
            </a:r>
          </a:p>
          <a:p>
            <a:pPr marL="342900" indent="-342900"/>
            <a:r>
              <a:rPr lang="en-US" sz="2000" dirty="0"/>
              <a:t>Be prepared to articulate why you have chosen to get this this degree, how it will set you up not just for your first job but jobs to follow in years to come.</a:t>
            </a:r>
          </a:p>
          <a:p>
            <a:pPr marL="0" indent="0">
              <a:buNone/>
            </a:pPr>
            <a:endParaRPr lang="en-US" sz="8000" b="1" u="sng" dirty="0"/>
          </a:p>
        </p:txBody>
      </p:sp>
      <p:grpSp>
        <p:nvGrpSpPr>
          <p:cNvPr id="6" name="Group 5">
            <a:extLst>
              <a:ext uri="{FF2B5EF4-FFF2-40B4-BE49-F238E27FC236}">
                <a16:creationId xmlns:a16="http://schemas.microsoft.com/office/drawing/2014/main" id="{CFF8FCD1-D148-4C3D-8A02-432D33104004}"/>
              </a:ext>
            </a:extLst>
          </p:cNvPr>
          <p:cNvGrpSpPr/>
          <p:nvPr/>
        </p:nvGrpSpPr>
        <p:grpSpPr>
          <a:xfrm>
            <a:off x="0" y="6438971"/>
            <a:ext cx="2098278" cy="439082"/>
            <a:chOff x="1408732" y="0"/>
            <a:chExt cx="2098278" cy="439082"/>
          </a:xfrm>
        </p:grpSpPr>
        <p:sp>
          <p:nvSpPr>
            <p:cNvPr id="7" name="Arrow: Chevron 6">
              <a:extLst>
                <a:ext uri="{FF2B5EF4-FFF2-40B4-BE49-F238E27FC236}">
                  <a16:creationId xmlns:a16="http://schemas.microsoft.com/office/drawing/2014/main" id="{C2788B1B-1E0F-4C97-AF5E-56D7069CEC88}"/>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8" name="Arrow: Chevron 4">
              <a:extLst>
                <a:ext uri="{FF2B5EF4-FFF2-40B4-BE49-F238E27FC236}">
                  <a16:creationId xmlns:a16="http://schemas.microsoft.com/office/drawing/2014/main" id="{D9107339-FABC-4C4B-A4BA-46E5337AE7AD}"/>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9" name="Group 8">
            <a:extLst>
              <a:ext uri="{FF2B5EF4-FFF2-40B4-BE49-F238E27FC236}">
                <a16:creationId xmlns:a16="http://schemas.microsoft.com/office/drawing/2014/main" id="{273FB9B4-6056-4B42-B088-724254A1B86B}"/>
              </a:ext>
            </a:extLst>
          </p:cNvPr>
          <p:cNvGrpSpPr/>
          <p:nvPr/>
        </p:nvGrpSpPr>
        <p:grpSpPr>
          <a:xfrm>
            <a:off x="1915855" y="6438971"/>
            <a:ext cx="1629850" cy="439082"/>
            <a:chOff x="3324587" y="0"/>
            <a:chExt cx="1629850" cy="439082"/>
          </a:xfrm>
        </p:grpSpPr>
        <p:sp>
          <p:nvSpPr>
            <p:cNvPr id="10" name="Arrow: Chevron 9">
              <a:extLst>
                <a:ext uri="{FF2B5EF4-FFF2-40B4-BE49-F238E27FC236}">
                  <a16:creationId xmlns:a16="http://schemas.microsoft.com/office/drawing/2014/main" id="{64DDC307-69D4-4B83-BE71-25F920594026}"/>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1" name="Arrow: Chevron 6">
              <a:extLst>
                <a:ext uri="{FF2B5EF4-FFF2-40B4-BE49-F238E27FC236}">
                  <a16:creationId xmlns:a16="http://schemas.microsoft.com/office/drawing/2014/main" id="{6271CCB0-5C56-4A9E-8A87-052795A982A0}"/>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2" name="Group 11">
            <a:extLst>
              <a:ext uri="{FF2B5EF4-FFF2-40B4-BE49-F238E27FC236}">
                <a16:creationId xmlns:a16="http://schemas.microsoft.com/office/drawing/2014/main" id="{E01FC717-4955-4EDE-8532-11EDA17F0D47}"/>
              </a:ext>
            </a:extLst>
          </p:cNvPr>
          <p:cNvGrpSpPr/>
          <p:nvPr/>
        </p:nvGrpSpPr>
        <p:grpSpPr>
          <a:xfrm>
            <a:off x="3363281" y="6438971"/>
            <a:ext cx="1436407" cy="439082"/>
            <a:chOff x="4772012" y="0"/>
            <a:chExt cx="1436407" cy="439082"/>
          </a:xfrm>
        </p:grpSpPr>
        <p:sp>
          <p:nvSpPr>
            <p:cNvPr id="13" name="Arrow: Chevron 12">
              <a:extLst>
                <a:ext uri="{FF2B5EF4-FFF2-40B4-BE49-F238E27FC236}">
                  <a16:creationId xmlns:a16="http://schemas.microsoft.com/office/drawing/2014/main" id="{D669546E-9504-49E4-B61D-D49BF79A6BF1}"/>
                </a:ext>
              </a:extLst>
            </p:cNvPr>
            <p:cNvSpPr/>
            <p:nvPr/>
          </p:nvSpPr>
          <p:spPr>
            <a:xfrm>
              <a:off x="4772012" y="0"/>
              <a:ext cx="1436407"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Arrow: Chevron 8">
              <a:extLst>
                <a:ext uri="{FF2B5EF4-FFF2-40B4-BE49-F238E27FC236}">
                  <a16:creationId xmlns:a16="http://schemas.microsoft.com/office/drawing/2014/main" id="{08315EB9-4C58-4F6C-8657-9AE943541DDE}"/>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15" name="Group 14">
            <a:extLst>
              <a:ext uri="{FF2B5EF4-FFF2-40B4-BE49-F238E27FC236}">
                <a16:creationId xmlns:a16="http://schemas.microsoft.com/office/drawing/2014/main" id="{74E7C606-2735-4F78-9ADF-5FAA03E3925C}"/>
              </a:ext>
            </a:extLst>
          </p:cNvPr>
          <p:cNvGrpSpPr/>
          <p:nvPr/>
        </p:nvGrpSpPr>
        <p:grpSpPr>
          <a:xfrm>
            <a:off x="4617265" y="6438971"/>
            <a:ext cx="1824241" cy="439082"/>
            <a:chOff x="6025996" y="0"/>
            <a:chExt cx="1824241" cy="439082"/>
          </a:xfrm>
        </p:grpSpPr>
        <p:sp>
          <p:nvSpPr>
            <p:cNvPr id="16" name="Arrow: Chevron 15">
              <a:extLst>
                <a:ext uri="{FF2B5EF4-FFF2-40B4-BE49-F238E27FC236}">
                  <a16:creationId xmlns:a16="http://schemas.microsoft.com/office/drawing/2014/main" id="{07F16504-0AA7-47B6-B8E7-DD007C1A2CC7}"/>
                </a:ext>
              </a:extLst>
            </p:cNvPr>
            <p:cNvSpPr/>
            <p:nvPr/>
          </p:nvSpPr>
          <p:spPr>
            <a:xfrm>
              <a:off x="6025996" y="0"/>
              <a:ext cx="1824241"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Arrow: Chevron 10">
              <a:extLst>
                <a:ext uri="{FF2B5EF4-FFF2-40B4-BE49-F238E27FC236}">
                  <a16:creationId xmlns:a16="http://schemas.microsoft.com/office/drawing/2014/main" id="{58A3BA33-5F90-42A4-BABA-A1D0394752CD}"/>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18" name="Group 17">
            <a:extLst>
              <a:ext uri="{FF2B5EF4-FFF2-40B4-BE49-F238E27FC236}">
                <a16:creationId xmlns:a16="http://schemas.microsoft.com/office/drawing/2014/main" id="{CE3C5B4E-09B5-406E-BCDF-98F3D2DA6038}"/>
              </a:ext>
            </a:extLst>
          </p:cNvPr>
          <p:cNvGrpSpPr/>
          <p:nvPr/>
        </p:nvGrpSpPr>
        <p:grpSpPr>
          <a:xfrm>
            <a:off x="6248400" y="6477000"/>
            <a:ext cx="1824241" cy="439082"/>
            <a:chOff x="7667813" y="0"/>
            <a:chExt cx="1824241" cy="439082"/>
          </a:xfrm>
        </p:grpSpPr>
        <p:sp>
          <p:nvSpPr>
            <p:cNvPr id="19" name="Arrow: Chevron 18">
              <a:extLst>
                <a:ext uri="{FF2B5EF4-FFF2-40B4-BE49-F238E27FC236}">
                  <a16:creationId xmlns:a16="http://schemas.microsoft.com/office/drawing/2014/main" id="{6EA0A665-AAB1-4B8F-AFE4-AFC4AF2DCC00}"/>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Arrow: Chevron 12">
              <a:extLst>
                <a:ext uri="{FF2B5EF4-FFF2-40B4-BE49-F238E27FC236}">
                  <a16:creationId xmlns:a16="http://schemas.microsoft.com/office/drawing/2014/main" id="{F34C8634-79B9-42D7-8EFC-8BA01D90F65E}"/>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1" name="Group 20">
            <a:extLst>
              <a:ext uri="{FF2B5EF4-FFF2-40B4-BE49-F238E27FC236}">
                <a16:creationId xmlns:a16="http://schemas.microsoft.com/office/drawing/2014/main" id="{11C317EC-EDF9-4A9A-AA1B-534BEEFF9623}"/>
              </a:ext>
            </a:extLst>
          </p:cNvPr>
          <p:cNvGrpSpPr/>
          <p:nvPr/>
        </p:nvGrpSpPr>
        <p:grpSpPr>
          <a:xfrm>
            <a:off x="7924800" y="6434960"/>
            <a:ext cx="1361248" cy="439082"/>
            <a:chOff x="9309630" y="0"/>
            <a:chExt cx="1361248" cy="439082"/>
          </a:xfrm>
        </p:grpSpPr>
        <p:sp>
          <p:nvSpPr>
            <p:cNvPr id="22" name="Arrow: Chevron 21">
              <a:extLst>
                <a:ext uri="{FF2B5EF4-FFF2-40B4-BE49-F238E27FC236}">
                  <a16:creationId xmlns:a16="http://schemas.microsoft.com/office/drawing/2014/main" id="{923DFEF2-A4A7-467B-B1C6-2771747B2FCE}"/>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Arrow: Chevron 14">
              <a:extLst>
                <a:ext uri="{FF2B5EF4-FFF2-40B4-BE49-F238E27FC236}">
                  <a16:creationId xmlns:a16="http://schemas.microsoft.com/office/drawing/2014/main" id="{FA0FC274-7100-4557-A610-61BA1A9919CB}"/>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
        <p:nvSpPr>
          <p:cNvPr id="25" name="Content Placeholder 3">
            <a:extLst>
              <a:ext uri="{FF2B5EF4-FFF2-40B4-BE49-F238E27FC236}">
                <a16:creationId xmlns:a16="http://schemas.microsoft.com/office/drawing/2014/main" id="{4A7901D4-39E2-4AFC-B0E7-25C7D2DA2895}"/>
              </a:ext>
            </a:extLst>
          </p:cNvPr>
          <p:cNvSpPr txBox="1">
            <a:spLocks/>
          </p:cNvSpPr>
          <p:nvPr/>
        </p:nvSpPr>
        <p:spPr>
          <a:xfrm>
            <a:off x="304800" y="1066800"/>
            <a:ext cx="5562600" cy="536816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000" b="1" dirty="0"/>
              <a:t>Location</a:t>
            </a:r>
            <a:r>
              <a:rPr lang="en-US" sz="2000" dirty="0"/>
              <a:t>: London, UK</a:t>
            </a:r>
          </a:p>
          <a:p>
            <a:pPr marL="0" indent="0">
              <a:buFont typeface="Arial" pitchFamily="34" charset="0"/>
              <a:buNone/>
            </a:pPr>
            <a:r>
              <a:rPr lang="en-US" sz="2000" b="1" dirty="0"/>
              <a:t>Background</a:t>
            </a:r>
            <a:r>
              <a:rPr lang="en-US" sz="2000" dirty="0"/>
              <a:t>: Campion School &amp; Jai Hind (Science) Bombay, India. MEng (Nottingham -  Civil Engineering) , </a:t>
            </a:r>
            <a:r>
              <a:rPr lang="en-US" sz="2000" dirty="0" err="1"/>
              <a:t>MSt</a:t>
            </a:r>
            <a:r>
              <a:rPr lang="en-US" sz="2000" dirty="0"/>
              <a:t> IDBE (Cambridge - Interdisciplinary Design for the Built Environment).  MBA (Essentials) (London School of Economics) </a:t>
            </a:r>
          </a:p>
          <a:p>
            <a:pPr marL="0" indent="0">
              <a:buFont typeface="Arial" pitchFamily="34" charset="0"/>
              <a:buNone/>
            </a:pPr>
            <a:r>
              <a:rPr lang="en-US" sz="2000" b="1" dirty="0"/>
              <a:t>Position</a:t>
            </a:r>
            <a:r>
              <a:rPr lang="en-US" sz="2000" dirty="0"/>
              <a:t>: Property Development – Professional Property Investor, Director </a:t>
            </a:r>
            <a:r>
              <a:rPr lang="en-US" sz="2000" dirty="0" err="1"/>
              <a:t>Fameh</a:t>
            </a:r>
            <a:r>
              <a:rPr lang="en-US" sz="2000" dirty="0"/>
              <a:t> Ltd. </a:t>
            </a:r>
          </a:p>
          <a:p>
            <a:pPr marL="0" indent="0">
              <a:buFont typeface="Arial" pitchFamily="34" charset="0"/>
              <a:buNone/>
            </a:pPr>
            <a:r>
              <a:rPr lang="en-US" sz="2000" b="1" dirty="0"/>
              <a:t>Plan for Future</a:t>
            </a:r>
            <a:r>
              <a:rPr lang="en-US" sz="2000" dirty="0"/>
              <a:t>:  Return to India as an entrepreneur</a:t>
            </a:r>
          </a:p>
          <a:p>
            <a:pPr marL="0" indent="0">
              <a:buFont typeface="Arial" pitchFamily="34" charset="0"/>
              <a:buNone/>
            </a:pPr>
            <a:r>
              <a:rPr lang="en-US" sz="2000" b="1" dirty="0"/>
              <a:t>Contact</a:t>
            </a:r>
          </a:p>
          <a:p>
            <a:pPr marL="0" indent="0">
              <a:buFont typeface="Arial" pitchFamily="34" charset="0"/>
              <a:buNone/>
            </a:pPr>
            <a:r>
              <a:rPr lang="en-US" sz="1800" dirty="0">
                <a:hlinkClick r:id="rId3"/>
              </a:rPr>
              <a:t>zenharm@googlemail.com</a:t>
            </a:r>
            <a:r>
              <a:rPr lang="en-US" sz="1800" dirty="0"/>
              <a:t> </a:t>
            </a:r>
          </a:p>
          <a:p>
            <a:pPr marL="0" indent="0">
              <a:buFont typeface="Arial" pitchFamily="34" charset="0"/>
              <a:buNone/>
            </a:pPr>
            <a:r>
              <a:rPr lang="en-US" sz="1800" dirty="0">
                <a:hlinkClick r:id="rId3"/>
              </a:rPr>
              <a:t>https://www.linkedin.com/in/zenhar-marolia-17746315/</a:t>
            </a:r>
            <a:r>
              <a:rPr lang="en-US" sz="1800" dirty="0"/>
              <a:t> </a:t>
            </a:r>
          </a:p>
        </p:txBody>
      </p:sp>
      <p:pic>
        <p:nvPicPr>
          <p:cNvPr id="27" name="Picture 26">
            <a:extLst>
              <a:ext uri="{FF2B5EF4-FFF2-40B4-BE49-F238E27FC236}">
                <a16:creationId xmlns:a16="http://schemas.microsoft.com/office/drawing/2014/main" id="{52E56AB4-694F-4E10-B36B-8EE9EC247E51}"/>
              </a:ext>
            </a:extLst>
          </p:cNvPr>
          <p:cNvPicPr>
            <a:picLocks noChangeAspect="1"/>
          </p:cNvPicPr>
          <p:nvPr/>
        </p:nvPicPr>
        <p:blipFill rotWithShape="1">
          <a:blip r:embed="rId4"/>
          <a:srcRect b="15949"/>
          <a:stretch/>
        </p:blipFill>
        <p:spPr>
          <a:xfrm flipH="1">
            <a:off x="10650788" y="304800"/>
            <a:ext cx="1541212" cy="1295400"/>
          </a:xfrm>
          <a:prstGeom prst="rect">
            <a:avLst/>
          </a:prstGeom>
          <a:noFill/>
        </p:spPr>
      </p:pic>
      <p:sp>
        <p:nvSpPr>
          <p:cNvPr id="4" name="TextBox 3">
            <a:extLst>
              <a:ext uri="{FF2B5EF4-FFF2-40B4-BE49-F238E27FC236}">
                <a16:creationId xmlns:a16="http://schemas.microsoft.com/office/drawing/2014/main" id="{DCD3791D-07E5-4DAE-AD23-063C44C02324}"/>
              </a:ext>
            </a:extLst>
          </p:cNvPr>
          <p:cNvSpPr txBox="1"/>
          <p:nvPr/>
        </p:nvSpPr>
        <p:spPr>
          <a:xfrm>
            <a:off x="685800" y="6019800"/>
            <a:ext cx="3223959" cy="369332"/>
          </a:xfrm>
          <a:prstGeom prst="rect">
            <a:avLst/>
          </a:prstGeom>
          <a:noFill/>
        </p:spPr>
        <p:txBody>
          <a:bodyPr wrap="none" rtlCol="0">
            <a:spAutoFit/>
          </a:bodyPr>
          <a:lstStyle/>
          <a:p>
            <a:r>
              <a:rPr lang="en-US" b="1" dirty="0" err="1">
                <a:solidFill>
                  <a:srgbClr val="C00000"/>
                </a:solidFill>
                <a:highlight>
                  <a:srgbClr val="FFFF00"/>
                </a:highlight>
              </a:rPr>
              <a:t>Hosherdar</a:t>
            </a:r>
            <a:r>
              <a:rPr lang="en-US" b="1" dirty="0">
                <a:solidFill>
                  <a:srgbClr val="C00000"/>
                </a:solidFill>
                <a:highlight>
                  <a:srgbClr val="FFFF00"/>
                </a:highlight>
              </a:rPr>
              <a:t> </a:t>
            </a:r>
            <a:r>
              <a:rPr lang="en-US" b="1" dirty="0" err="1">
                <a:solidFill>
                  <a:srgbClr val="C00000"/>
                </a:solidFill>
                <a:highlight>
                  <a:srgbClr val="FFFF00"/>
                </a:highlight>
              </a:rPr>
              <a:t>Polad</a:t>
            </a:r>
            <a:r>
              <a:rPr lang="en-US" b="1" dirty="0">
                <a:solidFill>
                  <a:srgbClr val="C00000"/>
                </a:solidFill>
                <a:highlight>
                  <a:srgbClr val="FFFF00"/>
                </a:highlight>
              </a:rPr>
              <a:t> as backup</a:t>
            </a:r>
          </a:p>
        </p:txBody>
      </p:sp>
    </p:spTree>
    <p:extLst>
      <p:ext uri="{BB962C8B-B14F-4D97-AF65-F5344CB8AC3E}">
        <p14:creationId xmlns:p14="http://schemas.microsoft.com/office/powerpoint/2010/main" val="227022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1889-0BC9-469C-A8FF-AD2DEC201CD6}"/>
              </a:ext>
            </a:extLst>
          </p:cNvPr>
          <p:cNvSpPr>
            <a:spLocks noGrp="1"/>
          </p:cNvSpPr>
          <p:nvPr>
            <p:ph type="title"/>
          </p:nvPr>
        </p:nvSpPr>
        <p:spPr>
          <a:xfrm>
            <a:off x="914400" y="304800"/>
            <a:ext cx="10972800" cy="639762"/>
          </a:xfrm>
        </p:spPr>
        <p:txBody>
          <a:bodyPr>
            <a:normAutofit/>
          </a:bodyPr>
          <a:lstStyle/>
          <a:p>
            <a:pPr lvl="1" indent="6350" defTabSz="508000">
              <a:buClr>
                <a:schemeClr val="accent2"/>
              </a:buClr>
            </a:pPr>
            <a:r>
              <a:rPr lang="en-US" sz="2400" b="1" kern="1200" dirty="0">
                <a:solidFill>
                  <a:srgbClr val="953735"/>
                </a:solidFill>
                <a:latin typeface="Verdana" pitchFamily="34" charset="0"/>
                <a:ea typeface="ＭＳ Ｐゴシック" pitchFamily="34" charset="-128"/>
                <a:cs typeface="Arial" pitchFamily="34" charset="0"/>
              </a:rPr>
              <a:t>Farrokh Mistree - Let the Dialog Begin – 40 Minutes</a:t>
            </a:r>
          </a:p>
        </p:txBody>
      </p:sp>
      <p:sp>
        <p:nvSpPr>
          <p:cNvPr id="9" name="Content Placeholder 3">
            <a:extLst>
              <a:ext uri="{FF2B5EF4-FFF2-40B4-BE49-F238E27FC236}">
                <a16:creationId xmlns:a16="http://schemas.microsoft.com/office/drawing/2014/main" id="{C2111FB8-87F9-4A03-A894-E9F3A161B6C8}"/>
              </a:ext>
            </a:extLst>
          </p:cNvPr>
          <p:cNvSpPr>
            <a:spLocks noGrp="1"/>
          </p:cNvSpPr>
          <p:nvPr>
            <p:ph sz="half" idx="1"/>
          </p:nvPr>
        </p:nvSpPr>
        <p:spPr>
          <a:xfrm>
            <a:off x="5334000" y="990600"/>
            <a:ext cx="6629400" cy="4876800"/>
          </a:xfrm>
        </p:spPr>
        <p:txBody>
          <a:bodyPr>
            <a:normAutofit lnSpcReduction="10000"/>
          </a:bodyPr>
          <a:lstStyle/>
          <a:p>
            <a:pPr marL="0" indent="0">
              <a:buNone/>
            </a:pPr>
            <a:r>
              <a:rPr lang="en-US" dirty="0"/>
              <a:t>Yasna Ha: 30.2:  Listen, Reflect, Decide in the context of furthering </a:t>
            </a:r>
            <a:r>
              <a:rPr lang="en-US" i="1" dirty="0"/>
              <a:t>ushta</a:t>
            </a:r>
            <a:r>
              <a:rPr lang="en-US" dirty="0"/>
              <a:t> in Ahura Mazda’s kingdom.</a:t>
            </a:r>
          </a:p>
          <a:p>
            <a:pPr marL="0" indent="0">
              <a:buNone/>
            </a:pPr>
            <a:endParaRPr lang="en-US" dirty="0"/>
          </a:p>
          <a:p>
            <a:pPr marL="0" indent="0">
              <a:buNone/>
            </a:pPr>
            <a:r>
              <a:rPr lang="en-US" i="1" dirty="0"/>
              <a:t>Listen</a:t>
            </a:r>
            <a:r>
              <a:rPr lang="en-US" dirty="0"/>
              <a:t>:  Seek input from parents, teachers and panelists.</a:t>
            </a:r>
          </a:p>
          <a:p>
            <a:pPr marL="0" indent="0">
              <a:buNone/>
            </a:pPr>
            <a:r>
              <a:rPr lang="en-US" i="1" dirty="0"/>
              <a:t>Reflect</a:t>
            </a:r>
            <a:r>
              <a:rPr lang="en-US" dirty="0"/>
              <a:t>: Upon the options available to you.</a:t>
            </a:r>
          </a:p>
          <a:p>
            <a:pPr marL="0" indent="0">
              <a:buNone/>
            </a:pPr>
            <a:r>
              <a:rPr lang="en-US" i="1" dirty="0"/>
              <a:t>Decide</a:t>
            </a:r>
            <a:r>
              <a:rPr lang="en-US" dirty="0"/>
              <a:t>: Articulate a choice that is right for you to grow as a Zoroastrian and live a Zoroastrian life.</a:t>
            </a:r>
          </a:p>
        </p:txBody>
      </p:sp>
      <p:grpSp>
        <p:nvGrpSpPr>
          <p:cNvPr id="6" name="Group 5">
            <a:extLst>
              <a:ext uri="{FF2B5EF4-FFF2-40B4-BE49-F238E27FC236}">
                <a16:creationId xmlns:a16="http://schemas.microsoft.com/office/drawing/2014/main" id="{541EC0F8-3EEF-4768-871B-105527C12135}"/>
              </a:ext>
            </a:extLst>
          </p:cNvPr>
          <p:cNvGrpSpPr/>
          <p:nvPr/>
        </p:nvGrpSpPr>
        <p:grpSpPr>
          <a:xfrm>
            <a:off x="0" y="6438971"/>
            <a:ext cx="2098278" cy="439082"/>
            <a:chOff x="1408732" y="0"/>
            <a:chExt cx="2098278" cy="439082"/>
          </a:xfrm>
        </p:grpSpPr>
        <p:sp>
          <p:nvSpPr>
            <p:cNvPr id="7" name="Arrow: Chevron 6">
              <a:extLst>
                <a:ext uri="{FF2B5EF4-FFF2-40B4-BE49-F238E27FC236}">
                  <a16:creationId xmlns:a16="http://schemas.microsoft.com/office/drawing/2014/main" id="{03D82702-5BBE-4EB4-9060-B6EC659CE417}"/>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8" name="Arrow: Chevron 4">
              <a:extLst>
                <a:ext uri="{FF2B5EF4-FFF2-40B4-BE49-F238E27FC236}">
                  <a16:creationId xmlns:a16="http://schemas.microsoft.com/office/drawing/2014/main" id="{CE9A8CC8-AAA0-40C6-B081-94DA7FC3D43D}"/>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0" name="Group 9">
            <a:extLst>
              <a:ext uri="{FF2B5EF4-FFF2-40B4-BE49-F238E27FC236}">
                <a16:creationId xmlns:a16="http://schemas.microsoft.com/office/drawing/2014/main" id="{AE85BC92-CC59-4701-9F43-34827B24F4CD}"/>
              </a:ext>
            </a:extLst>
          </p:cNvPr>
          <p:cNvGrpSpPr/>
          <p:nvPr/>
        </p:nvGrpSpPr>
        <p:grpSpPr>
          <a:xfrm>
            <a:off x="1915855" y="6438971"/>
            <a:ext cx="1629850" cy="439082"/>
            <a:chOff x="3324587" y="0"/>
            <a:chExt cx="1629850" cy="439082"/>
          </a:xfrm>
        </p:grpSpPr>
        <p:sp>
          <p:nvSpPr>
            <p:cNvPr id="11" name="Arrow: Chevron 10">
              <a:extLst>
                <a:ext uri="{FF2B5EF4-FFF2-40B4-BE49-F238E27FC236}">
                  <a16:creationId xmlns:a16="http://schemas.microsoft.com/office/drawing/2014/main" id="{B08EAAB8-B150-41E9-9D53-3073D7CCE65A}"/>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FBFD2CE6-871A-4AA7-B6BC-EF50F4544ED7}"/>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3" name="Group 12">
            <a:extLst>
              <a:ext uri="{FF2B5EF4-FFF2-40B4-BE49-F238E27FC236}">
                <a16:creationId xmlns:a16="http://schemas.microsoft.com/office/drawing/2014/main" id="{4DC6FE6D-1858-4F84-911E-8F35AA3FCADB}"/>
              </a:ext>
            </a:extLst>
          </p:cNvPr>
          <p:cNvGrpSpPr/>
          <p:nvPr/>
        </p:nvGrpSpPr>
        <p:grpSpPr>
          <a:xfrm>
            <a:off x="3363281" y="6438971"/>
            <a:ext cx="1436407" cy="439082"/>
            <a:chOff x="4772012" y="0"/>
            <a:chExt cx="1436407" cy="439082"/>
          </a:xfrm>
        </p:grpSpPr>
        <p:sp>
          <p:nvSpPr>
            <p:cNvPr id="14" name="Arrow: Chevron 13">
              <a:extLst>
                <a:ext uri="{FF2B5EF4-FFF2-40B4-BE49-F238E27FC236}">
                  <a16:creationId xmlns:a16="http://schemas.microsoft.com/office/drawing/2014/main" id="{FAA97A6D-EB01-4D15-BCE4-C3021D6D24A7}"/>
                </a:ext>
              </a:extLst>
            </p:cNvPr>
            <p:cNvSpPr/>
            <p:nvPr/>
          </p:nvSpPr>
          <p:spPr>
            <a:xfrm>
              <a:off x="4772012" y="0"/>
              <a:ext cx="1436407"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5" name="Arrow: Chevron 8">
              <a:extLst>
                <a:ext uri="{FF2B5EF4-FFF2-40B4-BE49-F238E27FC236}">
                  <a16:creationId xmlns:a16="http://schemas.microsoft.com/office/drawing/2014/main" id="{8C139400-DD10-4602-BF07-39EB112123F6}"/>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16" name="Group 15">
            <a:extLst>
              <a:ext uri="{FF2B5EF4-FFF2-40B4-BE49-F238E27FC236}">
                <a16:creationId xmlns:a16="http://schemas.microsoft.com/office/drawing/2014/main" id="{A19836AB-14EA-4AA7-85FC-0CA24B96974E}"/>
              </a:ext>
            </a:extLst>
          </p:cNvPr>
          <p:cNvGrpSpPr/>
          <p:nvPr/>
        </p:nvGrpSpPr>
        <p:grpSpPr>
          <a:xfrm>
            <a:off x="4617265" y="6438971"/>
            <a:ext cx="1824241" cy="439082"/>
            <a:chOff x="6025996" y="0"/>
            <a:chExt cx="1824241" cy="439082"/>
          </a:xfrm>
        </p:grpSpPr>
        <p:sp>
          <p:nvSpPr>
            <p:cNvPr id="17" name="Arrow: Chevron 16">
              <a:extLst>
                <a:ext uri="{FF2B5EF4-FFF2-40B4-BE49-F238E27FC236}">
                  <a16:creationId xmlns:a16="http://schemas.microsoft.com/office/drawing/2014/main" id="{8587BE43-6A5E-4A0C-872C-5F3345603DA3}"/>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Arrow: Chevron 10">
              <a:extLst>
                <a:ext uri="{FF2B5EF4-FFF2-40B4-BE49-F238E27FC236}">
                  <a16:creationId xmlns:a16="http://schemas.microsoft.com/office/drawing/2014/main" id="{3C26EC29-0ED0-4F83-AA7D-59495D5A6B10}"/>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19" name="Group 18">
            <a:extLst>
              <a:ext uri="{FF2B5EF4-FFF2-40B4-BE49-F238E27FC236}">
                <a16:creationId xmlns:a16="http://schemas.microsoft.com/office/drawing/2014/main" id="{C6AF3719-125D-4FC9-9AB4-BECF9BF8C6D2}"/>
              </a:ext>
            </a:extLst>
          </p:cNvPr>
          <p:cNvGrpSpPr/>
          <p:nvPr/>
        </p:nvGrpSpPr>
        <p:grpSpPr>
          <a:xfrm>
            <a:off x="6259082" y="6438971"/>
            <a:ext cx="1824241" cy="439082"/>
            <a:chOff x="7667813" y="0"/>
            <a:chExt cx="1824241" cy="439082"/>
          </a:xfrm>
        </p:grpSpPr>
        <p:sp>
          <p:nvSpPr>
            <p:cNvPr id="20" name="Arrow: Chevron 19">
              <a:extLst>
                <a:ext uri="{FF2B5EF4-FFF2-40B4-BE49-F238E27FC236}">
                  <a16:creationId xmlns:a16="http://schemas.microsoft.com/office/drawing/2014/main" id="{9EEE7488-060F-4762-9EF8-AC4A7BE85471}"/>
                </a:ext>
              </a:extLst>
            </p:cNvPr>
            <p:cNvSpPr/>
            <p:nvPr/>
          </p:nvSpPr>
          <p:spPr>
            <a:xfrm>
              <a:off x="7667813" y="0"/>
              <a:ext cx="1824241"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Arrow: Chevron 12">
              <a:extLst>
                <a:ext uri="{FF2B5EF4-FFF2-40B4-BE49-F238E27FC236}">
                  <a16:creationId xmlns:a16="http://schemas.microsoft.com/office/drawing/2014/main" id="{F1EBAFAF-7F57-4604-99D0-38D58FCEB2EB}"/>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2" name="Group 21">
            <a:extLst>
              <a:ext uri="{FF2B5EF4-FFF2-40B4-BE49-F238E27FC236}">
                <a16:creationId xmlns:a16="http://schemas.microsoft.com/office/drawing/2014/main" id="{91E81664-FA0C-4E8E-8F5A-A5225EDEDBC0}"/>
              </a:ext>
            </a:extLst>
          </p:cNvPr>
          <p:cNvGrpSpPr/>
          <p:nvPr/>
        </p:nvGrpSpPr>
        <p:grpSpPr>
          <a:xfrm>
            <a:off x="7900898" y="6438971"/>
            <a:ext cx="1361248" cy="439082"/>
            <a:chOff x="9309630" y="0"/>
            <a:chExt cx="1361248" cy="439082"/>
          </a:xfrm>
        </p:grpSpPr>
        <p:sp>
          <p:nvSpPr>
            <p:cNvPr id="23" name="Arrow: Chevron 22">
              <a:extLst>
                <a:ext uri="{FF2B5EF4-FFF2-40B4-BE49-F238E27FC236}">
                  <a16:creationId xmlns:a16="http://schemas.microsoft.com/office/drawing/2014/main" id="{76AC3CF5-22F3-4F64-B083-8EB2D1D93E47}"/>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Arrow: Chevron 14">
              <a:extLst>
                <a:ext uri="{FF2B5EF4-FFF2-40B4-BE49-F238E27FC236}">
                  <a16:creationId xmlns:a16="http://schemas.microsoft.com/office/drawing/2014/main" id="{2A7F4E51-5C85-4A41-97D5-E147025FAF03}"/>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
        <p:nvSpPr>
          <p:cNvPr id="25" name="Content Placeholder 3">
            <a:extLst>
              <a:ext uri="{FF2B5EF4-FFF2-40B4-BE49-F238E27FC236}">
                <a16:creationId xmlns:a16="http://schemas.microsoft.com/office/drawing/2014/main" id="{7E82EE89-48D8-4CB6-BA8D-A42555A71EB5}"/>
              </a:ext>
            </a:extLst>
          </p:cNvPr>
          <p:cNvSpPr txBox="1">
            <a:spLocks/>
          </p:cNvSpPr>
          <p:nvPr/>
        </p:nvSpPr>
        <p:spPr>
          <a:xfrm>
            <a:off x="457200" y="1234440"/>
            <a:ext cx="5029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a:t>In this segment our aim is to foster dialog between participants and panelists.</a:t>
            </a:r>
          </a:p>
          <a:p>
            <a:pPr marL="0" indent="0">
              <a:buFont typeface="Arial" pitchFamily="34" charset="0"/>
              <a:buNone/>
            </a:pPr>
            <a:endParaRPr lang="en-US" dirty="0"/>
          </a:p>
          <a:p>
            <a:pPr marL="0" indent="0">
              <a:buFont typeface="Arial" pitchFamily="34" charset="0"/>
              <a:buNone/>
            </a:pPr>
            <a:r>
              <a:rPr lang="en-US" dirty="0"/>
              <a:t>Please use the </a:t>
            </a:r>
            <a:r>
              <a:rPr lang="en-US" b="1" dirty="0">
                <a:solidFill>
                  <a:srgbClr val="FF0000"/>
                </a:solidFill>
              </a:rPr>
              <a:t>Reaction</a:t>
            </a:r>
            <a:r>
              <a:rPr lang="en-US" dirty="0"/>
              <a:t> button to request to speak OR put up your hand.  The moderator will call on you.</a:t>
            </a:r>
          </a:p>
          <a:p>
            <a:pPr marL="0" indent="0">
              <a:buFont typeface="Arial" pitchFamily="34" charset="0"/>
              <a:buNone/>
            </a:pPr>
            <a:endParaRPr lang="en-US" dirty="0"/>
          </a:p>
        </p:txBody>
      </p:sp>
    </p:spTree>
    <p:extLst>
      <p:ext uri="{BB962C8B-B14F-4D97-AF65-F5344CB8AC3E}">
        <p14:creationId xmlns:p14="http://schemas.microsoft.com/office/powerpoint/2010/main" val="290314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29CEC1B-0332-4717-9277-9D820E920D57}"/>
              </a:ext>
            </a:extLst>
          </p:cNvPr>
          <p:cNvGrpSpPr/>
          <p:nvPr/>
        </p:nvGrpSpPr>
        <p:grpSpPr>
          <a:xfrm>
            <a:off x="1143000" y="609600"/>
            <a:ext cx="6781797" cy="1241520"/>
            <a:chOff x="1143000" y="609600"/>
            <a:chExt cx="6781797" cy="1241520"/>
          </a:xfrm>
        </p:grpSpPr>
        <p:pic>
          <p:nvPicPr>
            <p:cNvPr id="9" name="Picture 8">
              <a:extLst>
                <a:ext uri="{FF2B5EF4-FFF2-40B4-BE49-F238E27FC236}">
                  <a16:creationId xmlns:a16="http://schemas.microsoft.com/office/drawing/2014/main" id="{C811BDA1-6EAF-4AB9-AB77-0FC6553220DB}"/>
                </a:ext>
              </a:extLst>
            </p:cNvPr>
            <p:cNvPicPr>
              <a:picLocks noChangeAspect="1"/>
            </p:cNvPicPr>
            <p:nvPr/>
          </p:nvPicPr>
          <p:blipFill>
            <a:blip r:embed="rId3"/>
            <a:stretch>
              <a:fillRect/>
            </a:stretch>
          </p:blipFill>
          <p:spPr>
            <a:xfrm>
              <a:off x="1143000" y="609600"/>
              <a:ext cx="1106514" cy="1234188"/>
            </a:xfrm>
            <a:prstGeom prst="rect">
              <a:avLst/>
            </a:prstGeom>
          </p:spPr>
        </p:pic>
        <p:sp>
          <p:nvSpPr>
            <p:cNvPr id="23" name="TextBox 22">
              <a:extLst>
                <a:ext uri="{FF2B5EF4-FFF2-40B4-BE49-F238E27FC236}">
                  <a16:creationId xmlns:a16="http://schemas.microsoft.com/office/drawing/2014/main" id="{F862DD3C-E92C-4757-9CAD-1B3CAC047FCA}"/>
                </a:ext>
              </a:extLst>
            </p:cNvPr>
            <p:cNvSpPr txBox="1"/>
            <p:nvPr/>
          </p:nvSpPr>
          <p:spPr>
            <a:xfrm>
              <a:off x="2666997" y="712347"/>
              <a:ext cx="5257800" cy="1138773"/>
            </a:xfrm>
            <a:prstGeom prst="rect">
              <a:avLst/>
            </a:prstGeom>
            <a:noFill/>
          </p:spPr>
          <p:txBody>
            <a:bodyPr wrap="square" rtlCol="0">
              <a:spAutoFit/>
            </a:bodyPr>
            <a:lstStyle/>
            <a:p>
              <a:r>
                <a:rPr lang="en-US" sz="2000" b="1" dirty="0">
                  <a:solidFill>
                    <a:srgbClr val="C00000"/>
                  </a:solidFill>
                </a:rPr>
                <a:t>Neville S. Shroff</a:t>
              </a:r>
            </a:p>
            <a:p>
              <a:r>
                <a:rPr lang="en-US" sz="1600" u="sng" dirty="0">
                  <a:latin typeface="Calibri" panose="020F0502020204030204" pitchFamily="34" charset="0"/>
                  <a:hlinkClick r:id="rId4"/>
                </a:rPr>
                <a:t>nshroff@shroff.com</a:t>
              </a:r>
              <a:r>
                <a:rPr lang="en-US" sz="1600" u="sng" dirty="0">
                  <a:latin typeface="Calibri" panose="020F0502020204030204" pitchFamily="34" charset="0"/>
                </a:rPr>
                <a:t>.hk</a:t>
              </a:r>
            </a:p>
            <a:p>
              <a:r>
                <a:rPr lang="en-US" sz="1600" dirty="0">
                  <a:latin typeface="Calibri" panose="020F0502020204030204" pitchFamily="34" charset="0"/>
                  <a:hlinkClick r:id="rId5"/>
                </a:rPr>
                <a:t>https://www.esf.edu.hk/neville-shroff/</a:t>
              </a:r>
              <a:r>
                <a:rPr lang="en-US" sz="1600" dirty="0">
                  <a:latin typeface="Calibri" panose="020F0502020204030204" pitchFamily="34" charset="0"/>
                </a:rPr>
                <a:t> </a:t>
              </a:r>
            </a:p>
            <a:p>
              <a:r>
                <a:rPr lang="en-US" sz="1600" dirty="0">
                  <a:hlinkClick r:id="rId6"/>
                </a:rPr>
                <a:t>http://www.shroff.com.hk/</a:t>
              </a:r>
              <a:r>
                <a:rPr lang="en-US" sz="1600" dirty="0"/>
                <a:t> </a:t>
              </a:r>
            </a:p>
          </p:txBody>
        </p:sp>
      </p:grpSp>
      <p:sp>
        <p:nvSpPr>
          <p:cNvPr id="7" name="Rectangle 2"/>
          <p:cNvSpPr>
            <a:spLocks noChangeArrowheads="1"/>
          </p:cNvSpPr>
          <p:nvPr/>
        </p:nvSpPr>
        <p:spPr bwMode="auto">
          <a:xfrm>
            <a:off x="914400" y="381000"/>
            <a:ext cx="55626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0"/>
              </a:spcBef>
            </a:pPr>
            <a:r>
              <a:rPr lang="en-US" sz="2800" b="1" dirty="0">
                <a:solidFill>
                  <a:srgbClr val="C00000"/>
                </a:solidFill>
              </a:rPr>
              <a:t>Closing Remarks – 10 Minutes</a:t>
            </a:r>
          </a:p>
        </p:txBody>
      </p:sp>
      <p:grpSp>
        <p:nvGrpSpPr>
          <p:cNvPr id="30" name="Group 29">
            <a:extLst>
              <a:ext uri="{FF2B5EF4-FFF2-40B4-BE49-F238E27FC236}">
                <a16:creationId xmlns:a16="http://schemas.microsoft.com/office/drawing/2014/main" id="{A09DC375-2E03-452C-8580-4BA4C168A509}"/>
              </a:ext>
            </a:extLst>
          </p:cNvPr>
          <p:cNvGrpSpPr/>
          <p:nvPr/>
        </p:nvGrpSpPr>
        <p:grpSpPr>
          <a:xfrm>
            <a:off x="7162800" y="3124200"/>
            <a:ext cx="5715000" cy="1319369"/>
            <a:chOff x="1143000" y="5181600"/>
            <a:chExt cx="7239000" cy="1319369"/>
          </a:xfrm>
        </p:grpSpPr>
        <p:pic>
          <p:nvPicPr>
            <p:cNvPr id="20" name="Picture 19">
              <a:extLst>
                <a:ext uri="{FF2B5EF4-FFF2-40B4-BE49-F238E27FC236}">
                  <a16:creationId xmlns:a16="http://schemas.microsoft.com/office/drawing/2014/main" id="{29E87CAC-7077-41E7-BAA9-EEF254F358E4}"/>
                </a:ext>
              </a:extLst>
            </p:cNvPr>
            <p:cNvPicPr>
              <a:picLocks noChangeAspect="1"/>
            </p:cNvPicPr>
            <p:nvPr/>
          </p:nvPicPr>
          <p:blipFill>
            <a:blip r:embed="rId7"/>
            <a:stretch>
              <a:fillRect/>
            </a:stretch>
          </p:blipFill>
          <p:spPr>
            <a:xfrm>
              <a:off x="1143000" y="5181600"/>
              <a:ext cx="1295400" cy="1295400"/>
            </a:xfrm>
            <a:prstGeom prst="rect">
              <a:avLst/>
            </a:prstGeom>
          </p:spPr>
        </p:pic>
        <p:sp>
          <p:nvSpPr>
            <p:cNvPr id="26" name="Rectangle 25">
              <a:extLst>
                <a:ext uri="{FF2B5EF4-FFF2-40B4-BE49-F238E27FC236}">
                  <a16:creationId xmlns:a16="http://schemas.microsoft.com/office/drawing/2014/main" id="{DC9D7BCE-C33A-4DDE-889F-42526D78AD77}"/>
                </a:ext>
              </a:extLst>
            </p:cNvPr>
            <p:cNvSpPr/>
            <p:nvPr/>
          </p:nvSpPr>
          <p:spPr>
            <a:xfrm>
              <a:off x="2667000" y="5325263"/>
              <a:ext cx="5715000" cy="1175706"/>
            </a:xfrm>
            <a:prstGeom prst="rect">
              <a:avLst/>
            </a:prstGeom>
          </p:spPr>
          <p:txBody>
            <a:bodyPr wrap="square">
              <a:spAutoFit/>
            </a:bodyPr>
            <a:lstStyle/>
            <a:p>
              <a:r>
                <a:rPr lang="en-US" sz="2000" b="1" dirty="0">
                  <a:solidFill>
                    <a:srgbClr val="C00000"/>
                  </a:solidFill>
                </a:rPr>
                <a:t>Farrokh Mistree</a:t>
              </a:r>
              <a:endParaRPr lang="en-US" sz="2000" dirty="0">
                <a:hlinkClick r:id="rId8"/>
              </a:endParaRPr>
            </a:p>
            <a:p>
              <a:r>
                <a:rPr lang="en-US" dirty="0">
                  <a:solidFill>
                    <a:srgbClr val="002060"/>
                  </a:solidFill>
                  <a:hlinkClick r:id="rId8">
                    <a:extLst>
                      <a:ext uri="{A12FA001-AC4F-418D-AE19-62706E023703}">
                        <ahyp:hlinkClr xmlns:ahyp="http://schemas.microsoft.com/office/drawing/2018/hyperlinkcolor" val="tx"/>
                      </a:ext>
                    </a:extLst>
                  </a:hlinkClick>
                </a:rPr>
                <a:t>Farrokh.mistree@ou.edu</a:t>
              </a:r>
            </a:p>
            <a:p>
              <a:pPr>
                <a:lnSpc>
                  <a:spcPct val="90000"/>
                </a:lnSpc>
              </a:pPr>
              <a:r>
                <a:rPr lang="en-US" dirty="0">
                  <a:hlinkClick r:id="rId9"/>
                </a:rPr>
                <a:t>https://www.linkedin.com/in/farrokh-mistree-8ba8389/</a:t>
              </a:r>
              <a:r>
                <a:rPr lang="en-US" dirty="0"/>
                <a:t> </a:t>
              </a:r>
            </a:p>
          </p:txBody>
        </p:sp>
      </p:grpSp>
      <p:grpSp>
        <p:nvGrpSpPr>
          <p:cNvPr id="8" name="Group 7">
            <a:extLst>
              <a:ext uri="{FF2B5EF4-FFF2-40B4-BE49-F238E27FC236}">
                <a16:creationId xmlns:a16="http://schemas.microsoft.com/office/drawing/2014/main" id="{D38B3A14-C21A-4250-9339-B1D19EB043EA}"/>
              </a:ext>
            </a:extLst>
          </p:cNvPr>
          <p:cNvGrpSpPr/>
          <p:nvPr/>
        </p:nvGrpSpPr>
        <p:grpSpPr>
          <a:xfrm>
            <a:off x="1143000" y="5257800"/>
            <a:ext cx="11049000" cy="1295400"/>
            <a:chOff x="1143000" y="3886199"/>
            <a:chExt cx="11049000" cy="1295400"/>
          </a:xfrm>
        </p:grpSpPr>
        <p:grpSp>
          <p:nvGrpSpPr>
            <p:cNvPr id="29" name="Group 28">
              <a:extLst>
                <a:ext uri="{FF2B5EF4-FFF2-40B4-BE49-F238E27FC236}">
                  <a16:creationId xmlns:a16="http://schemas.microsoft.com/office/drawing/2014/main" id="{3559DF96-8238-4ED1-8BCB-B94E1F6E489D}"/>
                </a:ext>
              </a:extLst>
            </p:cNvPr>
            <p:cNvGrpSpPr/>
            <p:nvPr/>
          </p:nvGrpSpPr>
          <p:grpSpPr>
            <a:xfrm>
              <a:off x="1143000" y="3886199"/>
              <a:ext cx="7620000" cy="1295400"/>
              <a:chOff x="1143000" y="3886199"/>
              <a:chExt cx="7620000" cy="1295400"/>
            </a:xfrm>
          </p:grpSpPr>
          <p:pic>
            <p:nvPicPr>
              <p:cNvPr id="3" name="Picture 2">
                <a:extLst>
                  <a:ext uri="{FF2B5EF4-FFF2-40B4-BE49-F238E27FC236}">
                    <a16:creationId xmlns:a16="http://schemas.microsoft.com/office/drawing/2014/main" id="{A96CF5AC-8003-4D14-A9DC-84B8114EA1C0}"/>
                  </a:ext>
                </a:extLst>
              </p:cNvPr>
              <p:cNvPicPr>
                <a:picLocks noChangeAspect="1"/>
              </p:cNvPicPr>
              <p:nvPr/>
            </p:nvPicPr>
            <p:blipFill>
              <a:blip r:embed="rId10"/>
              <a:stretch>
                <a:fillRect/>
              </a:stretch>
            </p:blipFill>
            <p:spPr>
              <a:xfrm>
                <a:off x="1143000" y="3886199"/>
                <a:ext cx="1295400" cy="1295400"/>
              </a:xfrm>
              <a:prstGeom prst="rect">
                <a:avLst/>
              </a:prstGeom>
            </p:spPr>
          </p:pic>
          <p:sp>
            <p:nvSpPr>
              <p:cNvPr id="25" name="Rectangle 24">
                <a:extLst>
                  <a:ext uri="{FF2B5EF4-FFF2-40B4-BE49-F238E27FC236}">
                    <a16:creationId xmlns:a16="http://schemas.microsoft.com/office/drawing/2014/main" id="{237C2968-AC1C-43CE-A9B6-E6C84801DC57}"/>
                  </a:ext>
                </a:extLst>
              </p:cNvPr>
              <p:cNvSpPr/>
              <p:nvPr/>
            </p:nvSpPr>
            <p:spPr>
              <a:xfrm>
                <a:off x="2667000" y="4038600"/>
                <a:ext cx="6096000" cy="926407"/>
              </a:xfrm>
              <a:prstGeom prst="rect">
                <a:avLst/>
              </a:prstGeom>
            </p:spPr>
            <p:txBody>
              <a:bodyPr>
                <a:spAutoFit/>
              </a:bodyPr>
              <a:lstStyle/>
              <a:p>
                <a:r>
                  <a:rPr lang="en-US" sz="2000" b="1" dirty="0">
                    <a:solidFill>
                      <a:srgbClr val="C00000"/>
                    </a:solidFill>
                  </a:rPr>
                  <a:t>Yazdi Tantra</a:t>
                </a:r>
                <a:endParaRPr lang="en-US" sz="2000" dirty="0">
                  <a:hlinkClick r:id="rId8"/>
                </a:endParaRPr>
              </a:p>
              <a:p>
                <a:r>
                  <a:rPr lang="en-US" dirty="0">
                    <a:solidFill>
                      <a:srgbClr val="002060"/>
                    </a:solidFill>
                    <a:hlinkClick r:id="rId8">
                      <a:extLst>
                        <a:ext uri="{A12FA001-AC4F-418D-AE19-62706E023703}">
                          <ahyp:hlinkClr xmlns:ahyp="http://schemas.microsoft.com/office/drawing/2018/hyperlinkcolor" val="tx"/>
                        </a:ext>
                      </a:extLst>
                    </a:hlinkClick>
                  </a:rPr>
                  <a:t>yazdi@on-lyne.com </a:t>
                </a:r>
              </a:p>
              <a:p>
                <a:pPr>
                  <a:lnSpc>
                    <a:spcPct val="90000"/>
                  </a:lnSpc>
                </a:pPr>
                <a:r>
                  <a:rPr lang="en-US" dirty="0">
                    <a:hlinkClick r:id="rId11"/>
                  </a:rPr>
                  <a:t>https://www.linkedin.com/in/yazditantra/</a:t>
                </a:r>
                <a:r>
                  <a:rPr lang="en-US" dirty="0"/>
                  <a:t> </a:t>
                </a:r>
              </a:p>
            </p:txBody>
          </p:sp>
        </p:grpSp>
        <p:sp>
          <p:nvSpPr>
            <p:cNvPr id="31" name="TextBox 30">
              <a:extLst>
                <a:ext uri="{FF2B5EF4-FFF2-40B4-BE49-F238E27FC236}">
                  <a16:creationId xmlns:a16="http://schemas.microsoft.com/office/drawing/2014/main" id="{BB013927-7DD5-4BAF-B973-DFC52C2DD966}"/>
                </a:ext>
              </a:extLst>
            </p:cNvPr>
            <p:cNvSpPr txBox="1"/>
            <p:nvPr/>
          </p:nvSpPr>
          <p:spPr>
            <a:xfrm>
              <a:off x="8458200" y="3886200"/>
              <a:ext cx="3733800" cy="1015663"/>
            </a:xfrm>
            <a:prstGeom prst="rect">
              <a:avLst/>
            </a:prstGeom>
            <a:noFill/>
          </p:spPr>
          <p:txBody>
            <a:bodyPr wrap="square" rtlCol="0">
              <a:spAutoFit/>
            </a:bodyPr>
            <a:lstStyle/>
            <a:p>
              <a:r>
                <a:rPr lang="en-US" sz="2000" dirty="0"/>
                <a:t>To continue the dialog and to provide feedback please visit</a:t>
              </a:r>
            </a:p>
            <a:p>
              <a:r>
                <a:rPr lang="en-US" sz="2000" dirty="0">
                  <a:solidFill>
                    <a:srgbClr val="C00000"/>
                  </a:solidFill>
                </a:rPr>
                <a:t>Zoroastrianfacultynetwork.org</a:t>
              </a:r>
            </a:p>
          </p:txBody>
        </p:sp>
      </p:grpSp>
      <p:grpSp>
        <p:nvGrpSpPr>
          <p:cNvPr id="33" name="Group 32">
            <a:extLst>
              <a:ext uri="{FF2B5EF4-FFF2-40B4-BE49-F238E27FC236}">
                <a16:creationId xmlns:a16="http://schemas.microsoft.com/office/drawing/2014/main" id="{F82E4C0B-00A4-44B0-9149-5042CE78D78E}"/>
              </a:ext>
            </a:extLst>
          </p:cNvPr>
          <p:cNvGrpSpPr/>
          <p:nvPr/>
        </p:nvGrpSpPr>
        <p:grpSpPr>
          <a:xfrm>
            <a:off x="0" y="6438971"/>
            <a:ext cx="2098278" cy="439082"/>
            <a:chOff x="1408732" y="0"/>
            <a:chExt cx="2098278" cy="439082"/>
          </a:xfrm>
        </p:grpSpPr>
        <p:sp>
          <p:nvSpPr>
            <p:cNvPr id="34" name="Arrow: Chevron 33">
              <a:extLst>
                <a:ext uri="{FF2B5EF4-FFF2-40B4-BE49-F238E27FC236}">
                  <a16:creationId xmlns:a16="http://schemas.microsoft.com/office/drawing/2014/main" id="{E39DD118-91F0-4503-A3BF-C6BEB2D934B5}"/>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Arrow: Chevron 4">
              <a:extLst>
                <a:ext uri="{FF2B5EF4-FFF2-40B4-BE49-F238E27FC236}">
                  <a16:creationId xmlns:a16="http://schemas.microsoft.com/office/drawing/2014/main" id="{D2001494-D073-47FF-B470-B054902D3563}"/>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36" name="Group 35">
            <a:extLst>
              <a:ext uri="{FF2B5EF4-FFF2-40B4-BE49-F238E27FC236}">
                <a16:creationId xmlns:a16="http://schemas.microsoft.com/office/drawing/2014/main" id="{8F328A14-F9EA-4BF5-930B-44DA63F10737}"/>
              </a:ext>
            </a:extLst>
          </p:cNvPr>
          <p:cNvGrpSpPr/>
          <p:nvPr/>
        </p:nvGrpSpPr>
        <p:grpSpPr>
          <a:xfrm>
            <a:off x="1915855" y="6438971"/>
            <a:ext cx="1629850" cy="439082"/>
            <a:chOff x="3324587" y="0"/>
            <a:chExt cx="1629850" cy="439082"/>
          </a:xfrm>
        </p:grpSpPr>
        <p:sp>
          <p:nvSpPr>
            <p:cNvPr id="37" name="Arrow: Chevron 36">
              <a:extLst>
                <a:ext uri="{FF2B5EF4-FFF2-40B4-BE49-F238E27FC236}">
                  <a16:creationId xmlns:a16="http://schemas.microsoft.com/office/drawing/2014/main" id="{CD745EC3-5D10-4C67-918A-6AB5A4F66802}"/>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8" name="Arrow: Chevron 6">
              <a:extLst>
                <a:ext uri="{FF2B5EF4-FFF2-40B4-BE49-F238E27FC236}">
                  <a16:creationId xmlns:a16="http://schemas.microsoft.com/office/drawing/2014/main" id="{B5B4B595-7530-4ADA-8EF1-478DC46AA645}"/>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39" name="Group 38">
            <a:extLst>
              <a:ext uri="{FF2B5EF4-FFF2-40B4-BE49-F238E27FC236}">
                <a16:creationId xmlns:a16="http://schemas.microsoft.com/office/drawing/2014/main" id="{F69C273D-B995-4348-B898-99D795A46A21}"/>
              </a:ext>
            </a:extLst>
          </p:cNvPr>
          <p:cNvGrpSpPr/>
          <p:nvPr/>
        </p:nvGrpSpPr>
        <p:grpSpPr>
          <a:xfrm>
            <a:off x="3363281" y="6438971"/>
            <a:ext cx="1436407" cy="439082"/>
            <a:chOff x="4772012" y="0"/>
            <a:chExt cx="1436407" cy="439082"/>
          </a:xfrm>
        </p:grpSpPr>
        <p:sp>
          <p:nvSpPr>
            <p:cNvPr id="40" name="Arrow: Chevron 39">
              <a:extLst>
                <a:ext uri="{FF2B5EF4-FFF2-40B4-BE49-F238E27FC236}">
                  <a16:creationId xmlns:a16="http://schemas.microsoft.com/office/drawing/2014/main" id="{A77E258E-3927-45F9-82EF-CF7DDF0996AF}"/>
                </a:ext>
              </a:extLst>
            </p:cNvPr>
            <p:cNvSpPr/>
            <p:nvPr/>
          </p:nvSpPr>
          <p:spPr>
            <a:xfrm>
              <a:off x="4772012" y="0"/>
              <a:ext cx="1436407"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1" name="Arrow: Chevron 8">
              <a:extLst>
                <a:ext uri="{FF2B5EF4-FFF2-40B4-BE49-F238E27FC236}">
                  <a16:creationId xmlns:a16="http://schemas.microsoft.com/office/drawing/2014/main" id="{B439EB0B-1696-4C68-B649-3CA63B529980}"/>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42" name="Group 41">
            <a:extLst>
              <a:ext uri="{FF2B5EF4-FFF2-40B4-BE49-F238E27FC236}">
                <a16:creationId xmlns:a16="http://schemas.microsoft.com/office/drawing/2014/main" id="{48B53709-FAD2-4922-AA2A-32EAB2F2FB0A}"/>
              </a:ext>
            </a:extLst>
          </p:cNvPr>
          <p:cNvGrpSpPr/>
          <p:nvPr/>
        </p:nvGrpSpPr>
        <p:grpSpPr>
          <a:xfrm>
            <a:off x="4617265" y="6438971"/>
            <a:ext cx="1824241" cy="439082"/>
            <a:chOff x="6025996" y="0"/>
            <a:chExt cx="1824241" cy="439082"/>
          </a:xfrm>
        </p:grpSpPr>
        <p:sp>
          <p:nvSpPr>
            <p:cNvPr id="43" name="Arrow: Chevron 42">
              <a:extLst>
                <a:ext uri="{FF2B5EF4-FFF2-40B4-BE49-F238E27FC236}">
                  <a16:creationId xmlns:a16="http://schemas.microsoft.com/office/drawing/2014/main" id="{29F6768E-48B6-417D-8A82-D07EBEE53A20}"/>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4" name="Arrow: Chevron 10">
              <a:extLst>
                <a:ext uri="{FF2B5EF4-FFF2-40B4-BE49-F238E27FC236}">
                  <a16:creationId xmlns:a16="http://schemas.microsoft.com/office/drawing/2014/main" id="{66835C63-028D-4110-8E44-9DF16C530A79}"/>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45" name="Group 44">
            <a:extLst>
              <a:ext uri="{FF2B5EF4-FFF2-40B4-BE49-F238E27FC236}">
                <a16:creationId xmlns:a16="http://schemas.microsoft.com/office/drawing/2014/main" id="{5B580A8A-0574-47D0-99A0-D72069FC549F}"/>
              </a:ext>
            </a:extLst>
          </p:cNvPr>
          <p:cNvGrpSpPr/>
          <p:nvPr/>
        </p:nvGrpSpPr>
        <p:grpSpPr>
          <a:xfrm>
            <a:off x="6259082" y="6438971"/>
            <a:ext cx="1824241" cy="439082"/>
            <a:chOff x="7667813" y="0"/>
            <a:chExt cx="1824241" cy="439082"/>
          </a:xfrm>
        </p:grpSpPr>
        <p:sp>
          <p:nvSpPr>
            <p:cNvPr id="46" name="Arrow: Chevron 45">
              <a:extLst>
                <a:ext uri="{FF2B5EF4-FFF2-40B4-BE49-F238E27FC236}">
                  <a16:creationId xmlns:a16="http://schemas.microsoft.com/office/drawing/2014/main" id="{3C546E58-AC43-4D78-84EE-535FC5643654}"/>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7" name="Arrow: Chevron 12">
              <a:extLst>
                <a:ext uri="{FF2B5EF4-FFF2-40B4-BE49-F238E27FC236}">
                  <a16:creationId xmlns:a16="http://schemas.microsoft.com/office/drawing/2014/main" id="{7B162B48-120D-4437-BBC4-1718906EB4F4}"/>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48" name="Group 47">
            <a:extLst>
              <a:ext uri="{FF2B5EF4-FFF2-40B4-BE49-F238E27FC236}">
                <a16:creationId xmlns:a16="http://schemas.microsoft.com/office/drawing/2014/main" id="{15640109-180D-446F-B390-2BE53A0CA901}"/>
              </a:ext>
            </a:extLst>
          </p:cNvPr>
          <p:cNvGrpSpPr/>
          <p:nvPr/>
        </p:nvGrpSpPr>
        <p:grpSpPr>
          <a:xfrm>
            <a:off x="7900898" y="6438971"/>
            <a:ext cx="1361248" cy="439082"/>
            <a:chOff x="9309630" y="0"/>
            <a:chExt cx="1361248" cy="439082"/>
          </a:xfrm>
        </p:grpSpPr>
        <p:sp>
          <p:nvSpPr>
            <p:cNvPr id="49" name="Arrow: Chevron 48">
              <a:extLst>
                <a:ext uri="{FF2B5EF4-FFF2-40B4-BE49-F238E27FC236}">
                  <a16:creationId xmlns:a16="http://schemas.microsoft.com/office/drawing/2014/main" id="{FCF09E2E-7A09-4A20-A44C-8E188D53A20D}"/>
                </a:ext>
              </a:extLst>
            </p:cNvPr>
            <p:cNvSpPr/>
            <p:nvPr/>
          </p:nvSpPr>
          <p:spPr>
            <a:xfrm>
              <a:off x="9309630" y="0"/>
              <a:ext cx="1361248"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0" name="Arrow: Chevron 14">
              <a:extLst>
                <a:ext uri="{FF2B5EF4-FFF2-40B4-BE49-F238E27FC236}">
                  <a16:creationId xmlns:a16="http://schemas.microsoft.com/office/drawing/2014/main" id="{BF757C7B-4029-4440-9691-4EDDF85E8D42}"/>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grpSp>
        <p:nvGrpSpPr>
          <p:cNvPr id="11" name="Group 10">
            <a:extLst>
              <a:ext uri="{FF2B5EF4-FFF2-40B4-BE49-F238E27FC236}">
                <a16:creationId xmlns:a16="http://schemas.microsoft.com/office/drawing/2014/main" id="{45F72389-44A4-4B44-AEE5-458C581DFBF8}"/>
              </a:ext>
            </a:extLst>
          </p:cNvPr>
          <p:cNvGrpSpPr/>
          <p:nvPr/>
        </p:nvGrpSpPr>
        <p:grpSpPr>
          <a:xfrm>
            <a:off x="1143001" y="1828801"/>
            <a:ext cx="7619999" cy="1371600"/>
            <a:chOff x="1143001" y="1828801"/>
            <a:chExt cx="7619999" cy="1371600"/>
          </a:xfrm>
        </p:grpSpPr>
        <p:sp>
          <p:nvSpPr>
            <p:cNvPr id="22" name="Rectangle 21">
              <a:extLst>
                <a:ext uri="{FF2B5EF4-FFF2-40B4-BE49-F238E27FC236}">
                  <a16:creationId xmlns:a16="http://schemas.microsoft.com/office/drawing/2014/main" id="{1B434CAA-ACEE-4A48-A72D-0B8B244013E8}"/>
                </a:ext>
              </a:extLst>
            </p:cNvPr>
            <p:cNvSpPr/>
            <p:nvPr/>
          </p:nvSpPr>
          <p:spPr>
            <a:xfrm>
              <a:off x="2667000" y="1910419"/>
              <a:ext cx="6096000" cy="954107"/>
            </a:xfrm>
            <a:prstGeom prst="rect">
              <a:avLst/>
            </a:prstGeom>
          </p:spPr>
          <p:txBody>
            <a:bodyPr>
              <a:spAutoFit/>
            </a:bodyPr>
            <a:lstStyle/>
            <a:p>
              <a:r>
                <a:rPr lang="en-US" sz="2000" b="1" dirty="0">
                  <a:solidFill>
                    <a:srgbClr val="C00000"/>
                  </a:solidFill>
                </a:rPr>
                <a:t>T.J. Ravishankar</a:t>
              </a:r>
              <a:endParaRPr lang="en-US" sz="2000" dirty="0">
                <a:hlinkClick r:id="rId8"/>
              </a:endParaRPr>
            </a:p>
            <a:p>
              <a:r>
                <a:rPr lang="en-US" dirty="0">
                  <a:latin typeface="Calibri" panose="020F0502020204030204" pitchFamily="34" charset="0"/>
                  <a:hlinkClick r:id="rId12"/>
                </a:rPr>
                <a:t>tjravishankar@tatatrusts.org</a:t>
              </a:r>
              <a:r>
                <a:rPr lang="en-US" dirty="0">
                  <a:latin typeface="Calibri" panose="020F0502020204030204" pitchFamily="34" charset="0"/>
                </a:rPr>
                <a:t> </a:t>
              </a:r>
              <a:endParaRPr lang="en-IN" dirty="0">
                <a:latin typeface="Calibri" panose="020F0502020204030204" pitchFamily="34" charset="0"/>
              </a:endParaRPr>
            </a:p>
            <a:p>
              <a:r>
                <a:rPr lang="en-US" dirty="0">
                  <a:latin typeface="Calibri" panose="020F0502020204030204" pitchFamily="34" charset="0"/>
                  <a:hlinkClick r:id="rId13"/>
                </a:rPr>
                <a:t>https://www.jntataendowment.org/</a:t>
              </a:r>
              <a:r>
                <a:rPr lang="en-US" dirty="0">
                  <a:latin typeface="Calibri" panose="020F0502020204030204" pitchFamily="34" charset="0"/>
                </a:rPr>
                <a:t> </a:t>
              </a:r>
              <a:endParaRPr lang="en-IN" dirty="0">
                <a:latin typeface="Calibri" panose="020F0502020204030204" pitchFamily="34" charset="0"/>
              </a:endParaRPr>
            </a:p>
          </p:txBody>
        </p:sp>
        <p:pic>
          <p:nvPicPr>
            <p:cNvPr id="54" name="Picture 53" descr="A person wearing a suit and tie&#10;&#10;Description automatically generated">
              <a:extLst>
                <a:ext uri="{FF2B5EF4-FFF2-40B4-BE49-F238E27FC236}">
                  <a16:creationId xmlns:a16="http://schemas.microsoft.com/office/drawing/2014/main" id="{9C202BF6-8C7B-4241-9DE3-45D708471B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3001" y="1828801"/>
              <a:ext cx="1066800" cy="1371600"/>
            </a:xfrm>
            <a:prstGeom prst="rect">
              <a:avLst/>
            </a:prstGeom>
          </p:spPr>
        </p:pic>
      </p:grpSp>
      <p:grpSp>
        <p:nvGrpSpPr>
          <p:cNvPr id="13" name="Group 12">
            <a:extLst>
              <a:ext uri="{FF2B5EF4-FFF2-40B4-BE49-F238E27FC236}">
                <a16:creationId xmlns:a16="http://schemas.microsoft.com/office/drawing/2014/main" id="{445EAC54-F121-4279-AF35-DA00351B7C30}"/>
              </a:ext>
            </a:extLst>
          </p:cNvPr>
          <p:cNvGrpSpPr/>
          <p:nvPr/>
        </p:nvGrpSpPr>
        <p:grpSpPr>
          <a:xfrm>
            <a:off x="1143001" y="2743200"/>
            <a:ext cx="7924799" cy="1213943"/>
            <a:chOff x="1143001" y="2743200"/>
            <a:chExt cx="7924799" cy="1213943"/>
          </a:xfrm>
        </p:grpSpPr>
        <p:sp>
          <p:nvSpPr>
            <p:cNvPr id="21" name="TextBox 20">
              <a:extLst>
                <a:ext uri="{FF2B5EF4-FFF2-40B4-BE49-F238E27FC236}">
                  <a16:creationId xmlns:a16="http://schemas.microsoft.com/office/drawing/2014/main" id="{C0008A30-4203-463B-85DD-B8AA72323F62}"/>
                </a:ext>
              </a:extLst>
            </p:cNvPr>
            <p:cNvSpPr txBox="1"/>
            <p:nvPr/>
          </p:nvSpPr>
          <p:spPr>
            <a:xfrm>
              <a:off x="2667000" y="2894919"/>
              <a:ext cx="6400800" cy="954107"/>
            </a:xfrm>
            <a:prstGeom prst="rect">
              <a:avLst/>
            </a:prstGeom>
            <a:noFill/>
          </p:spPr>
          <p:txBody>
            <a:bodyPr wrap="square" rtlCol="0">
              <a:spAutoFit/>
            </a:bodyPr>
            <a:lstStyle/>
            <a:p>
              <a:r>
                <a:rPr lang="en-US" sz="2000" b="1" dirty="0">
                  <a:solidFill>
                    <a:srgbClr val="C00000"/>
                  </a:solidFill>
                </a:rPr>
                <a:t>Ryan Pereira</a:t>
              </a:r>
            </a:p>
            <a:p>
              <a:r>
                <a:rPr lang="en-IN" dirty="0">
                  <a:hlinkClick r:id="rId15"/>
                </a:rPr>
                <a:t>ryan@usief.org.in </a:t>
              </a:r>
              <a:endParaRPr lang="en-IN" dirty="0"/>
            </a:p>
            <a:p>
              <a:r>
                <a:rPr lang="en-US" dirty="0">
                  <a:hlinkClick r:id="rId16"/>
                </a:rPr>
                <a:t>http://www.usief.org.in/</a:t>
              </a:r>
              <a:r>
                <a:rPr lang="en-US" dirty="0"/>
                <a:t> </a:t>
              </a:r>
            </a:p>
          </p:txBody>
        </p:sp>
        <p:pic>
          <p:nvPicPr>
            <p:cNvPr id="12" name="Picture 11">
              <a:extLst>
                <a:ext uri="{FF2B5EF4-FFF2-40B4-BE49-F238E27FC236}">
                  <a16:creationId xmlns:a16="http://schemas.microsoft.com/office/drawing/2014/main" id="{7217B49B-EEBE-4F3B-9599-7DEE6414CE20}"/>
                </a:ext>
              </a:extLst>
            </p:cNvPr>
            <p:cNvPicPr>
              <a:picLocks noChangeAspect="1"/>
            </p:cNvPicPr>
            <p:nvPr/>
          </p:nvPicPr>
          <p:blipFill>
            <a:blip r:embed="rId17"/>
            <a:stretch>
              <a:fillRect/>
            </a:stretch>
          </p:blipFill>
          <p:spPr>
            <a:xfrm>
              <a:off x="1143001" y="2743200"/>
              <a:ext cx="1066799" cy="1213943"/>
            </a:xfrm>
            <a:prstGeom prst="rect">
              <a:avLst/>
            </a:prstGeom>
          </p:spPr>
        </p:pic>
      </p:grpSp>
      <p:grpSp>
        <p:nvGrpSpPr>
          <p:cNvPr id="14" name="Group 13">
            <a:extLst>
              <a:ext uri="{FF2B5EF4-FFF2-40B4-BE49-F238E27FC236}">
                <a16:creationId xmlns:a16="http://schemas.microsoft.com/office/drawing/2014/main" id="{3A9BBA01-FBE3-48C9-81F5-C6EDEC70386E}"/>
              </a:ext>
            </a:extLst>
          </p:cNvPr>
          <p:cNvGrpSpPr/>
          <p:nvPr/>
        </p:nvGrpSpPr>
        <p:grpSpPr>
          <a:xfrm>
            <a:off x="1143000" y="3733800"/>
            <a:ext cx="7924801" cy="1552643"/>
            <a:chOff x="1143000" y="3705157"/>
            <a:chExt cx="7924801" cy="1552643"/>
          </a:xfrm>
        </p:grpSpPr>
        <p:sp>
          <p:nvSpPr>
            <p:cNvPr id="52" name="TextBox 51">
              <a:extLst>
                <a:ext uri="{FF2B5EF4-FFF2-40B4-BE49-F238E27FC236}">
                  <a16:creationId xmlns:a16="http://schemas.microsoft.com/office/drawing/2014/main" id="{A88D5273-D267-45E1-98DA-D70318E1EA5F}"/>
                </a:ext>
              </a:extLst>
            </p:cNvPr>
            <p:cNvSpPr txBox="1"/>
            <p:nvPr/>
          </p:nvSpPr>
          <p:spPr>
            <a:xfrm>
              <a:off x="2667001" y="3980489"/>
              <a:ext cx="6400800" cy="954107"/>
            </a:xfrm>
            <a:prstGeom prst="rect">
              <a:avLst/>
            </a:prstGeom>
            <a:noFill/>
          </p:spPr>
          <p:txBody>
            <a:bodyPr wrap="square" rtlCol="0">
              <a:spAutoFit/>
            </a:bodyPr>
            <a:lstStyle/>
            <a:p>
              <a:r>
                <a:rPr lang="en-US" sz="2000" b="1" dirty="0">
                  <a:solidFill>
                    <a:srgbClr val="C00000"/>
                  </a:solidFill>
                </a:rPr>
                <a:t>Farrokh M. Rustomji</a:t>
              </a:r>
            </a:p>
            <a:p>
              <a:pPr>
                <a:spcBef>
                  <a:spcPts val="0"/>
                </a:spcBef>
              </a:pPr>
              <a:r>
                <a:rPr lang="en-IN" dirty="0">
                  <a:latin typeface="Calibri" panose="020F0502020204030204" pitchFamily="34" charset="0"/>
                  <a:hlinkClick r:id="rId18"/>
                </a:rPr>
                <a:t>rdsethnascholarship@gmail.com</a:t>
              </a:r>
              <a:endParaRPr lang="en-IN" dirty="0">
                <a:latin typeface="Calibri" panose="020F0502020204030204" pitchFamily="34" charset="0"/>
              </a:endParaRPr>
            </a:p>
            <a:p>
              <a:pPr>
                <a:spcBef>
                  <a:spcPts val="0"/>
                </a:spcBef>
              </a:pPr>
              <a:r>
                <a:rPr lang="en-IN" dirty="0">
                  <a:latin typeface="Calibri" panose="020F0502020204030204" pitchFamily="34" charset="0"/>
                  <a:hlinkClick r:id="rId19"/>
                </a:rPr>
                <a:t>www.rdsethnascholarships.org</a:t>
              </a:r>
              <a:r>
                <a:rPr lang="en-IN" dirty="0">
                  <a:latin typeface="Calibri" panose="020F0502020204030204" pitchFamily="34" charset="0"/>
                </a:rPr>
                <a:t> </a:t>
              </a:r>
            </a:p>
          </p:txBody>
        </p:sp>
        <p:pic>
          <p:nvPicPr>
            <p:cNvPr id="55" name="Picture 54" descr="A person wearing a suit and tie smiling at the camera&#10;&#10;Description automatically generated">
              <a:extLst>
                <a:ext uri="{FF2B5EF4-FFF2-40B4-BE49-F238E27FC236}">
                  <a16:creationId xmlns:a16="http://schemas.microsoft.com/office/drawing/2014/main" id="{93C4F3ED-0013-4D0A-8041-25AFF4A64C5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43000" y="3705157"/>
              <a:ext cx="1128467" cy="1552643"/>
            </a:xfrm>
            <a:prstGeom prst="rect">
              <a:avLst/>
            </a:prstGeom>
          </p:spPr>
        </p:pic>
      </p:grpSp>
    </p:spTree>
    <p:extLst>
      <p:ext uri="{BB962C8B-B14F-4D97-AF65-F5344CB8AC3E}">
        <p14:creationId xmlns:p14="http://schemas.microsoft.com/office/powerpoint/2010/main" val="3294255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A12D-B2A6-44A8-AD2C-3FEB753F7ACB}"/>
              </a:ext>
            </a:extLst>
          </p:cNvPr>
          <p:cNvSpPr>
            <a:spLocks noGrp="1"/>
          </p:cNvSpPr>
          <p:nvPr>
            <p:ph type="title"/>
          </p:nvPr>
        </p:nvSpPr>
        <p:spPr>
          <a:xfrm>
            <a:off x="304800" y="533400"/>
            <a:ext cx="10972800" cy="609600"/>
          </a:xfrm>
        </p:spPr>
        <p:txBody>
          <a:bodyPr>
            <a:noAutofit/>
          </a:bodyPr>
          <a:lstStyle/>
          <a:p>
            <a:r>
              <a:rPr lang="en-US" sz="2400" b="1" dirty="0">
                <a:solidFill>
                  <a:srgbClr val="953735"/>
                </a:solidFill>
                <a:latin typeface="Verdana" pitchFamily="34" charset="0"/>
                <a:ea typeface="ＭＳ Ｐゴシック" pitchFamily="34" charset="-128"/>
                <a:cs typeface="Arial" pitchFamily="34" charset="0"/>
              </a:rPr>
              <a:t>Vehzan Rustomji - Synthesis and </a:t>
            </a:r>
            <a:r>
              <a:rPr lang="en-US" sz="2000" b="1" dirty="0">
                <a:solidFill>
                  <a:srgbClr val="953735"/>
                </a:solidFill>
                <a:latin typeface="Verdana" pitchFamily="34" charset="0"/>
                <a:ea typeface="ＭＳ Ｐゴシック" pitchFamily="34" charset="-128"/>
                <a:cs typeface="Arial" pitchFamily="34" charset="0"/>
              </a:rPr>
              <a:t>Questions</a:t>
            </a:r>
            <a:r>
              <a:rPr lang="en-US" sz="2400" b="1" dirty="0">
                <a:solidFill>
                  <a:srgbClr val="953735"/>
                </a:solidFill>
                <a:latin typeface="Verdana" pitchFamily="34" charset="0"/>
                <a:ea typeface="ＭＳ Ｐゴシック" pitchFamily="34" charset="-128"/>
                <a:cs typeface="Arial" pitchFamily="34" charset="0"/>
              </a:rPr>
              <a:t> for Clarifica</a:t>
            </a:r>
            <a:r>
              <a:rPr lang="en-US" sz="2000" b="1" dirty="0">
                <a:solidFill>
                  <a:srgbClr val="953735"/>
                </a:solidFill>
                <a:latin typeface="Verdana" pitchFamily="34" charset="0"/>
                <a:ea typeface="ＭＳ Ｐゴシック" pitchFamily="34" charset="-128"/>
                <a:cs typeface="Arial" pitchFamily="34" charset="0"/>
              </a:rPr>
              <a:t>tio</a:t>
            </a:r>
            <a:r>
              <a:rPr lang="en-US" sz="2400" b="1" dirty="0">
                <a:solidFill>
                  <a:srgbClr val="953735"/>
                </a:solidFill>
                <a:latin typeface="Verdana" pitchFamily="34" charset="0"/>
                <a:ea typeface="ＭＳ Ｐゴシック" pitchFamily="34" charset="-128"/>
                <a:cs typeface="Arial" pitchFamily="34" charset="0"/>
              </a:rPr>
              <a:t>n</a:t>
            </a:r>
            <a:endParaRPr lang="en-US" sz="2400" b="1" dirty="0">
              <a:solidFill>
                <a:srgbClr val="C00000"/>
              </a:solidFill>
              <a:latin typeface="+mn-lt"/>
              <a:ea typeface="+mn-ea"/>
              <a:cs typeface="+mn-cs"/>
            </a:endParaRPr>
          </a:p>
        </p:txBody>
      </p:sp>
      <p:sp>
        <p:nvSpPr>
          <p:cNvPr id="9" name="Content Placeholder 3">
            <a:extLst>
              <a:ext uri="{FF2B5EF4-FFF2-40B4-BE49-F238E27FC236}">
                <a16:creationId xmlns:a16="http://schemas.microsoft.com/office/drawing/2014/main" id="{95AC08FE-3246-4C9F-AC68-BDCAF69AE7AE}"/>
              </a:ext>
            </a:extLst>
          </p:cNvPr>
          <p:cNvSpPr>
            <a:spLocks noGrp="1"/>
          </p:cNvSpPr>
          <p:nvPr>
            <p:ph sz="half" idx="2"/>
          </p:nvPr>
        </p:nvSpPr>
        <p:spPr>
          <a:xfrm>
            <a:off x="228600" y="1143000"/>
            <a:ext cx="5029200" cy="5181600"/>
          </a:xfrm>
        </p:spPr>
        <p:txBody>
          <a:bodyPr>
            <a:normAutofit fontScale="92500"/>
          </a:bodyPr>
          <a:lstStyle/>
          <a:p>
            <a:pPr marL="0" indent="0">
              <a:buNone/>
            </a:pPr>
            <a:r>
              <a:rPr lang="en-US" sz="2400" b="1" dirty="0"/>
              <a:t>Location: </a:t>
            </a:r>
            <a:r>
              <a:rPr lang="en-US" sz="2400" dirty="0"/>
              <a:t>Eindhoven, Netherlands</a:t>
            </a:r>
          </a:p>
          <a:p>
            <a:pPr marL="0" indent="0">
              <a:buNone/>
            </a:pPr>
            <a:r>
              <a:rPr lang="en-US" sz="2400" b="1" dirty="0"/>
              <a:t>Background</a:t>
            </a:r>
            <a:r>
              <a:rPr lang="en-US" sz="2400" dirty="0"/>
              <a:t>: Born in New Delhi, brought up in Mumbai. B.Tech. in Mechatronics at Manipal Institute of Technology, India. M.Sc. in Automotive Technology at TU Eindhoven, Netherlands</a:t>
            </a:r>
            <a:r>
              <a:rPr lang="en-US" sz="2400" b="1" dirty="0"/>
              <a:t>.</a:t>
            </a:r>
          </a:p>
          <a:p>
            <a:pPr marL="0" indent="0">
              <a:buNone/>
            </a:pPr>
            <a:r>
              <a:rPr lang="en-US" sz="2400" b="1" dirty="0"/>
              <a:t>Position: </a:t>
            </a:r>
            <a:r>
              <a:rPr lang="en-US" sz="2400" dirty="0"/>
              <a:t>System Calibration Engineer (Engine Development) at DAF Trucks. </a:t>
            </a:r>
          </a:p>
          <a:p>
            <a:pPr marL="0" indent="0">
              <a:buNone/>
            </a:pPr>
            <a:r>
              <a:rPr lang="en-US" sz="2400" b="1" dirty="0"/>
              <a:t>Passion: </a:t>
            </a:r>
            <a:r>
              <a:rPr lang="en-US" sz="2400" dirty="0"/>
              <a:t>To enable the next generation to take better decisions.</a:t>
            </a:r>
            <a:endParaRPr lang="en-US" sz="2400" dirty="0">
              <a:solidFill>
                <a:srgbClr val="FF0000"/>
              </a:solidFill>
            </a:endParaRPr>
          </a:p>
          <a:p>
            <a:pPr marL="0" indent="0">
              <a:buNone/>
            </a:pPr>
            <a:r>
              <a:rPr lang="en-US" sz="2400" b="1" dirty="0"/>
              <a:t>Contact</a:t>
            </a:r>
          </a:p>
          <a:p>
            <a:pPr marL="0" indent="0">
              <a:buNone/>
            </a:pPr>
            <a:r>
              <a:rPr lang="en-US" sz="2000" b="1" dirty="0">
                <a:hlinkClick r:id="rId2"/>
              </a:rPr>
              <a:t>vehzan.rustomji@gmail.com</a:t>
            </a:r>
            <a:endParaRPr lang="en-US" sz="2000" b="1" dirty="0"/>
          </a:p>
          <a:p>
            <a:pPr marL="0" indent="0">
              <a:buNone/>
            </a:pPr>
            <a:r>
              <a:rPr lang="en-US" sz="2000" b="1" dirty="0">
                <a:hlinkClick r:id="rId3"/>
              </a:rPr>
              <a:t>https://www.linkedin.com/in/vehzan/</a:t>
            </a:r>
            <a:r>
              <a:rPr lang="en-US" sz="2000" b="1" dirty="0"/>
              <a:t> </a:t>
            </a:r>
            <a:endParaRPr lang="en-US" sz="2400" dirty="0"/>
          </a:p>
        </p:txBody>
      </p:sp>
      <p:grpSp>
        <p:nvGrpSpPr>
          <p:cNvPr id="6" name="Group 5">
            <a:extLst>
              <a:ext uri="{FF2B5EF4-FFF2-40B4-BE49-F238E27FC236}">
                <a16:creationId xmlns:a16="http://schemas.microsoft.com/office/drawing/2014/main" id="{BA0D4AB9-C0E3-4B5D-ABB4-A3F0F64A7C8B}"/>
              </a:ext>
            </a:extLst>
          </p:cNvPr>
          <p:cNvGrpSpPr/>
          <p:nvPr/>
        </p:nvGrpSpPr>
        <p:grpSpPr>
          <a:xfrm>
            <a:off x="0" y="6438971"/>
            <a:ext cx="2098278" cy="439082"/>
            <a:chOff x="1408732" y="0"/>
            <a:chExt cx="2098278" cy="439082"/>
          </a:xfrm>
        </p:grpSpPr>
        <p:sp>
          <p:nvSpPr>
            <p:cNvPr id="7" name="Arrow: Chevron 6">
              <a:extLst>
                <a:ext uri="{FF2B5EF4-FFF2-40B4-BE49-F238E27FC236}">
                  <a16:creationId xmlns:a16="http://schemas.microsoft.com/office/drawing/2014/main" id="{708215C2-675D-491A-932D-67A3C5F0BD6E}"/>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8" name="Arrow: Chevron 4">
              <a:extLst>
                <a:ext uri="{FF2B5EF4-FFF2-40B4-BE49-F238E27FC236}">
                  <a16:creationId xmlns:a16="http://schemas.microsoft.com/office/drawing/2014/main" id="{17C07BCE-CB60-480F-B255-74869E57E9D3}"/>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0" name="Group 9">
            <a:extLst>
              <a:ext uri="{FF2B5EF4-FFF2-40B4-BE49-F238E27FC236}">
                <a16:creationId xmlns:a16="http://schemas.microsoft.com/office/drawing/2014/main" id="{8210A8DC-D205-4F0E-8DC5-E570443658D6}"/>
              </a:ext>
            </a:extLst>
          </p:cNvPr>
          <p:cNvGrpSpPr/>
          <p:nvPr/>
        </p:nvGrpSpPr>
        <p:grpSpPr>
          <a:xfrm>
            <a:off x="1915855" y="6438971"/>
            <a:ext cx="1629850" cy="439082"/>
            <a:chOff x="3324587" y="0"/>
            <a:chExt cx="1629850" cy="439082"/>
          </a:xfrm>
        </p:grpSpPr>
        <p:sp>
          <p:nvSpPr>
            <p:cNvPr id="11" name="Arrow: Chevron 10">
              <a:extLst>
                <a:ext uri="{FF2B5EF4-FFF2-40B4-BE49-F238E27FC236}">
                  <a16:creationId xmlns:a16="http://schemas.microsoft.com/office/drawing/2014/main" id="{2B67A43A-09B4-493B-BB9A-CEF3275D75CF}"/>
                </a:ext>
              </a:extLst>
            </p:cNvPr>
            <p:cNvSpPr/>
            <p:nvPr/>
          </p:nvSpPr>
          <p:spPr>
            <a:xfrm>
              <a:off x="3324587" y="0"/>
              <a:ext cx="1629850"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a:extLst>
                <a:ext uri="{FF2B5EF4-FFF2-40B4-BE49-F238E27FC236}">
                  <a16:creationId xmlns:a16="http://schemas.microsoft.com/office/drawing/2014/main" id="{BF6C71A7-A51B-4D6D-B486-EA306F101D60}"/>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3" name="Group 12">
            <a:extLst>
              <a:ext uri="{FF2B5EF4-FFF2-40B4-BE49-F238E27FC236}">
                <a16:creationId xmlns:a16="http://schemas.microsoft.com/office/drawing/2014/main" id="{B264BBEB-29C2-40C6-966A-6987C614C4D2}"/>
              </a:ext>
            </a:extLst>
          </p:cNvPr>
          <p:cNvGrpSpPr/>
          <p:nvPr/>
        </p:nvGrpSpPr>
        <p:grpSpPr>
          <a:xfrm>
            <a:off x="3363281" y="6438971"/>
            <a:ext cx="1436407" cy="439082"/>
            <a:chOff x="4772012" y="0"/>
            <a:chExt cx="1436407" cy="439082"/>
          </a:xfrm>
        </p:grpSpPr>
        <p:sp>
          <p:nvSpPr>
            <p:cNvPr id="14" name="Arrow: Chevron 13">
              <a:extLst>
                <a:ext uri="{FF2B5EF4-FFF2-40B4-BE49-F238E27FC236}">
                  <a16:creationId xmlns:a16="http://schemas.microsoft.com/office/drawing/2014/main" id="{539F74A4-8D7B-4692-8EB5-E418D1498509}"/>
                </a:ext>
              </a:extLst>
            </p:cNvPr>
            <p:cNvSpPr/>
            <p:nvPr/>
          </p:nvSpPr>
          <p:spPr>
            <a:xfrm>
              <a:off x="4772012" y="0"/>
              <a:ext cx="1436407"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5" name="Arrow: Chevron 8">
              <a:extLst>
                <a:ext uri="{FF2B5EF4-FFF2-40B4-BE49-F238E27FC236}">
                  <a16:creationId xmlns:a16="http://schemas.microsoft.com/office/drawing/2014/main" id="{B962D8D4-8BD8-4D7D-9952-17AC873AA131}"/>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16" name="Group 15">
            <a:extLst>
              <a:ext uri="{FF2B5EF4-FFF2-40B4-BE49-F238E27FC236}">
                <a16:creationId xmlns:a16="http://schemas.microsoft.com/office/drawing/2014/main" id="{E46A6FE7-2289-4A3C-A66E-5552E24DF6B5}"/>
              </a:ext>
            </a:extLst>
          </p:cNvPr>
          <p:cNvGrpSpPr/>
          <p:nvPr/>
        </p:nvGrpSpPr>
        <p:grpSpPr>
          <a:xfrm>
            <a:off x="4617265" y="6438971"/>
            <a:ext cx="1824241" cy="439082"/>
            <a:chOff x="6025996" y="0"/>
            <a:chExt cx="1824241" cy="439082"/>
          </a:xfrm>
        </p:grpSpPr>
        <p:sp>
          <p:nvSpPr>
            <p:cNvPr id="17" name="Arrow: Chevron 16">
              <a:extLst>
                <a:ext uri="{FF2B5EF4-FFF2-40B4-BE49-F238E27FC236}">
                  <a16:creationId xmlns:a16="http://schemas.microsoft.com/office/drawing/2014/main" id="{54FC91A6-1E8C-4D45-A42F-41FCEC8C649E}"/>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Arrow: Chevron 10">
              <a:extLst>
                <a:ext uri="{FF2B5EF4-FFF2-40B4-BE49-F238E27FC236}">
                  <a16:creationId xmlns:a16="http://schemas.microsoft.com/office/drawing/2014/main" id="{983AA086-A804-4B74-AFC9-402A69F64C9B}"/>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19" name="Group 18">
            <a:extLst>
              <a:ext uri="{FF2B5EF4-FFF2-40B4-BE49-F238E27FC236}">
                <a16:creationId xmlns:a16="http://schemas.microsoft.com/office/drawing/2014/main" id="{1A9AD25E-4EB9-4F21-8465-F4D9501AB8D6}"/>
              </a:ext>
            </a:extLst>
          </p:cNvPr>
          <p:cNvGrpSpPr/>
          <p:nvPr/>
        </p:nvGrpSpPr>
        <p:grpSpPr>
          <a:xfrm>
            <a:off x="6259082" y="6438971"/>
            <a:ext cx="1824241" cy="439082"/>
            <a:chOff x="7667813" y="0"/>
            <a:chExt cx="1824241" cy="439082"/>
          </a:xfrm>
        </p:grpSpPr>
        <p:sp>
          <p:nvSpPr>
            <p:cNvPr id="20" name="Arrow: Chevron 19">
              <a:extLst>
                <a:ext uri="{FF2B5EF4-FFF2-40B4-BE49-F238E27FC236}">
                  <a16:creationId xmlns:a16="http://schemas.microsoft.com/office/drawing/2014/main" id="{888C807B-52F0-471E-9009-DD63484E06A2}"/>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Arrow: Chevron 12">
              <a:extLst>
                <a:ext uri="{FF2B5EF4-FFF2-40B4-BE49-F238E27FC236}">
                  <a16:creationId xmlns:a16="http://schemas.microsoft.com/office/drawing/2014/main" id="{4DD62005-6F74-48DC-8FDE-C4FA2D7C0021}"/>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2" name="Group 21">
            <a:extLst>
              <a:ext uri="{FF2B5EF4-FFF2-40B4-BE49-F238E27FC236}">
                <a16:creationId xmlns:a16="http://schemas.microsoft.com/office/drawing/2014/main" id="{5BEC1514-46E6-446D-9795-15EC13F08412}"/>
              </a:ext>
            </a:extLst>
          </p:cNvPr>
          <p:cNvGrpSpPr/>
          <p:nvPr/>
        </p:nvGrpSpPr>
        <p:grpSpPr>
          <a:xfrm>
            <a:off x="7900898" y="6438971"/>
            <a:ext cx="1361248" cy="439082"/>
            <a:chOff x="9309630" y="0"/>
            <a:chExt cx="1361248" cy="439082"/>
          </a:xfrm>
        </p:grpSpPr>
        <p:sp>
          <p:nvSpPr>
            <p:cNvPr id="23" name="Arrow: Chevron 22">
              <a:extLst>
                <a:ext uri="{FF2B5EF4-FFF2-40B4-BE49-F238E27FC236}">
                  <a16:creationId xmlns:a16="http://schemas.microsoft.com/office/drawing/2014/main" id="{3C9B20D6-1AF5-4081-92CD-080D71FF109D}"/>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Arrow: Chevron 14">
              <a:extLst>
                <a:ext uri="{FF2B5EF4-FFF2-40B4-BE49-F238E27FC236}">
                  <a16:creationId xmlns:a16="http://schemas.microsoft.com/office/drawing/2014/main" id="{8F626751-697F-4EEC-8D0E-41096D3244E3}"/>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pic>
        <p:nvPicPr>
          <p:cNvPr id="4" name="Picture 3">
            <a:extLst>
              <a:ext uri="{FF2B5EF4-FFF2-40B4-BE49-F238E27FC236}">
                <a16:creationId xmlns:a16="http://schemas.microsoft.com/office/drawing/2014/main" id="{2426B801-FEF5-4981-8FD3-C78A894CC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00" r="17207"/>
          <a:stretch/>
        </p:blipFill>
        <p:spPr>
          <a:xfrm flipH="1">
            <a:off x="10747995" y="304800"/>
            <a:ext cx="1444004" cy="1371600"/>
          </a:xfrm>
          <a:prstGeom prst="rect">
            <a:avLst/>
          </a:prstGeom>
        </p:spPr>
      </p:pic>
      <p:sp>
        <p:nvSpPr>
          <p:cNvPr id="25" name="Content Placeholder 2">
            <a:extLst>
              <a:ext uri="{FF2B5EF4-FFF2-40B4-BE49-F238E27FC236}">
                <a16:creationId xmlns:a16="http://schemas.microsoft.com/office/drawing/2014/main" id="{60171F50-A97C-4E2E-B466-11CE1EF8C2D8}"/>
              </a:ext>
            </a:extLst>
          </p:cNvPr>
          <p:cNvSpPr>
            <a:spLocks noGrp="1"/>
          </p:cNvSpPr>
          <p:nvPr>
            <p:ph sz="half" idx="1"/>
          </p:nvPr>
        </p:nvSpPr>
        <p:spPr>
          <a:xfrm>
            <a:off x="5410200" y="1143000"/>
            <a:ext cx="5638800" cy="5715000"/>
          </a:xfrm>
        </p:spPr>
        <p:txBody>
          <a:bodyPr>
            <a:normAutofit fontScale="92500"/>
          </a:bodyPr>
          <a:lstStyle/>
          <a:p>
            <a:pPr marL="0" indent="0">
              <a:buNone/>
            </a:pPr>
            <a:r>
              <a:rPr lang="en-US" sz="2100" b="1" dirty="0"/>
              <a:t>Key Points</a:t>
            </a:r>
          </a:p>
          <a:p>
            <a:pPr marL="342900" indent="-342900"/>
            <a:r>
              <a:rPr lang="en-US" sz="2100" dirty="0"/>
              <a:t>Pay attention to the vision of those who set up these scholarship programs.  </a:t>
            </a:r>
          </a:p>
          <a:p>
            <a:pPr marL="342900" indent="-342900"/>
            <a:r>
              <a:rPr lang="en-US" sz="2100" dirty="0"/>
              <a:t>If you take a loan then it must be repaid to help the trusts to help more people in in the future.</a:t>
            </a:r>
          </a:p>
          <a:p>
            <a:pPr marL="342900" indent="-342900"/>
            <a:r>
              <a:rPr lang="en-US" sz="2100" dirty="0"/>
              <a:t>Ensure that you respond to the prompts in the application.  Respond by taking the listed selection criteria into account.</a:t>
            </a:r>
          </a:p>
          <a:p>
            <a:pPr marL="342900" indent="-342900"/>
            <a:r>
              <a:rPr lang="en-US" sz="2100" dirty="0"/>
              <a:t>Pay careful attention to what is to be included in a Statement of Purpose.</a:t>
            </a:r>
          </a:p>
          <a:p>
            <a:pPr marL="342900" indent="-342900"/>
            <a:r>
              <a:rPr lang="en-US" sz="2100" dirty="0"/>
              <a:t>It is important to know what you wish to study and know why you wish to pursue this degree.</a:t>
            </a:r>
          </a:p>
          <a:p>
            <a:pPr marL="342900" indent="-342900"/>
            <a:r>
              <a:rPr lang="en-US" sz="2100" dirty="0"/>
              <a:t>Be prepared to articulate why you have chosen to get this this degree, how it will set you up not just for your first job but jobs to follow in years to come.</a:t>
            </a:r>
          </a:p>
        </p:txBody>
      </p:sp>
    </p:spTree>
    <p:extLst>
      <p:ext uri="{BB962C8B-B14F-4D97-AF65-F5344CB8AC3E}">
        <p14:creationId xmlns:p14="http://schemas.microsoft.com/office/powerpoint/2010/main" val="120914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F256-143D-492B-B28B-91A2A96200AA}"/>
              </a:ext>
            </a:extLst>
          </p:cNvPr>
          <p:cNvSpPr>
            <a:spLocks noGrp="1"/>
          </p:cNvSpPr>
          <p:nvPr>
            <p:ph type="title"/>
          </p:nvPr>
        </p:nvSpPr>
        <p:spPr>
          <a:xfrm>
            <a:off x="914400" y="457200"/>
            <a:ext cx="10439400" cy="487362"/>
          </a:xfrm>
        </p:spPr>
        <p:txBody>
          <a:bodyPr>
            <a:normAutofit fontScale="90000"/>
          </a:bodyPr>
          <a:lstStyle/>
          <a:p>
            <a:r>
              <a:rPr lang="en-US" b="1" dirty="0">
                <a:latin typeface="+mn-lt"/>
              </a:rPr>
              <a:t>Plan for Conversation on December 20, 2020</a:t>
            </a:r>
          </a:p>
        </p:txBody>
      </p:sp>
      <p:sp>
        <p:nvSpPr>
          <p:cNvPr id="3" name="Content Placeholder 2">
            <a:extLst>
              <a:ext uri="{FF2B5EF4-FFF2-40B4-BE49-F238E27FC236}">
                <a16:creationId xmlns:a16="http://schemas.microsoft.com/office/drawing/2014/main" id="{7E58D3F9-9B9C-4CB0-BEEB-8EFB1F33D1BD}"/>
              </a:ext>
            </a:extLst>
          </p:cNvPr>
          <p:cNvSpPr>
            <a:spLocks noGrp="1"/>
          </p:cNvSpPr>
          <p:nvPr>
            <p:ph idx="1"/>
          </p:nvPr>
        </p:nvSpPr>
        <p:spPr>
          <a:xfrm>
            <a:off x="990600" y="1295400"/>
            <a:ext cx="9982200" cy="4191000"/>
          </a:xfrm>
        </p:spPr>
        <p:txBody>
          <a:bodyPr>
            <a:normAutofit/>
          </a:bodyPr>
          <a:lstStyle/>
          <a:p>
            <a:endParaRPr lang="en-US" dirty="0"/>
          </a:p>
          <a:p>
            <a:pPr marL="457200" indent="-457200">
              <a:buNone/>
            </a:pPr>
            <a:r>
              <a:rPr lang="en-US" sz="2800" dirty="0"/>
              <a:t>1. 	What this webinar is all about:  5 Minutes.</a:t>
            </a:r>
            <a:endParaRPr lang="en-IN" sz="2800" dirty="0"/>
          </a:p>
          <a:p>
            <a:pPr marL="457200" indent="-457200">
              <a:buNone/>
            </a:pPr>
            <a:r>
              <a:rPr lang="en-US" sz="2800" dirty="0"/>
              <a:t>2. 	Panelists Introductions:  2 minutes each.  Total 8 minutes. </a:t>
            </a:r>
            <a:endParaRPr lang="en-IN" sz="2800" dirty="0"/>
          </a:p>
          <a:p>
            <a:pPr marL="457200" indent="-457200">
              <a:buNone/>
            </a:pPr>
            <a:r>
              <a:rPr lang="en-US" sz="2800" dirty="0"/>
              <a:t>3. 	Panelists Talk: 10 minutes each. Total 40 minutes</a:t>
            </a:r>
            <a:endParaRPr lang="en-IN" sz="2800" dirty="0"/>
          </a:p>
          <a:p>
            <a:pPr marL="457200" indent="-457200">
              <a:buNone/>
            </a:pPr>
            <a:r>
              <a:rPr lang="en-US" sz="2800" dirty="0"/>
              <a:t>4.	Dialog – Moderated to foster dialog between panelists and participants.  Total 30 minutes</a:t>
            </a:r>
            <a:endParaRPr lang="en-IN" sz="2800" dirty="0"/>
          </a:p>
          <a:p>
            <a:pPr marL="457200" indent="-457200">
              <a:buNone/>
            </a:pPr>
            <a:r>
              <a:rPr lang="en-US" sz="2800" dirty="0"/>
              <a:t>5.	Closing Remarks:  ZFN official + Panelists + Moderator. Total  10 minutes.</a:t>
            </a:r>
            <a:endParaRPr lang="en-IN" sz="2800" dirty="0"/>
          </a:p>
        </p:txBody>
      </p:sp>
      <p:grpSp>
        <p:nvGrpSpPr>
          <p:cNvPr id="4" name="Group 3">
            <a:extLst>
              <a:ext uri="{FF2B5EF4-FFF2-40B4-BE49-F238E27FC236}">
                <a16:creationId xmlns:a16="http://schemas.microsoft.com/office/drawing/2014/main" id="{558BFDCC-D0A7-4511-A3E2-612F100CC428}"/>
              </a:ext>
            </a:extLst>
          </p:cNvPr>
          <p:cNvGrpSpPr/>
          <p:nvPr/>
        </p:nvGrpSpPr>
        <p:grpSpPr>
          <a:xfrm>
            <a:off x="0" y="6438971"/>
            <a:ext cx="2098278" cy="439082"/>
            <a:chOff x="1408732" y="0"/>
            <a:chExt cx="2098278" cy="439082"/>
          </a:xfrm>
        </p:grpSpPr>
        <p:sp>
          <p:nvSpPr>
            <p:cNvPr id="5" name="Arrow: Chevron 4">
              <a:extLst>
                <a:ext uri="{FF2B5EF4-FFF2-40B4-BE49-F238E27FC236}">
                  <a16:creationId xmlns:a16="http://schemas.microsoft.com/office/drawing/2014/main" id="{8C257B2D-389E-4D9C-9684-86F5DB20CE03}"/>
                </a:ext>
              </a:extLst>
            </p:cNvPr>
            <p:cNvSpPr/>
            <p:nvPr/>
          </p:nvSpPr>
          <p:spPr>
            <a:xfrm>
              <a:off x="1408732" y="0"/>
              <a:ext cx="2098278"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 name="Arrow: Chevron 4">
              <a:extLst>
                <a:ext uri="{FF2B5EF4-FFF2-40B4-BE49-F238E27FC236}">
                  <a16:creationId xmlns:a16="http://schemas.microsoft.com/office/drawing/2014/main" id="{72BCADB6-144F-426B-BBE8-4209B0B8BD0B}"/>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7" name="Group 6">
            <a:extLst>
              <a:ext uri="{FF2B5EF4-FFF2-40B4-BE49-F238E27FC236}">
                <a16:creationId xmlns:a16="http://schemas.microsoft.com/office/drawing/2014/main" id="{5EF473B4-931F-45F6-9D8D-2562AFB3F9F3}"/>
              </a:ext>
            </a:extLst>
          </p:cNvPr>
          <p:cNvGrpSpPr/>
          <p:nvPr/>
        </p:nvGrpSpPr>
        <p:grpSpPr>
          <a:xfrm>
            <a:off x="1915855" y="6438971"/>
            <a:ext cx="1629850" cy="439082"/>
            <a:chOff x="3324587" y="0"/>
            <a:chExt cx="1629850" cy="439082"/>
          </a:xfrm>
        </p:grpSpPr>
        <p:sp>
          <p:nvSpPr>
            <p:cNvPr id="8" name="Arrow: Chevron 7">
              <a:extLst>
                <a:ext uri="{FF2B5EF4-FFF2-40B4-BE49-F238E27FC236}">
                  <a16:creationId xmlns:a16="http://schemas.microsoft.com/office/drawing/2014/main" id="{64BBB6A8-EF38-4883-A63B-0BA084FDE898}"/>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6">
              <a:extLst>
                <a:ext uri="{FF2B5EF4-FFF2-40B4-BE49-F238E27FC236}">
                  <a16:creationId xmlns:a16="http://schemas.microsoft.com/office/drawing/2014/main" id="{9BB21635-368A-465D-AB2E-1D8D47379E29}"/>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0" name="Group 9">
            <a:extLst>
              <a:ext uri="{FF2B5EF4-FFF2-40B4-BE49-F238E27FC236}">
                <a16:creationId xmlns:a16="http://schemas.microsoft.com/office/drawing/2014/main" id="{FE5CAE93-AC82-4205-91C4-B2011264FF5D}"/>
              </a:ext>
            </a:extLst>
          </p:cNvPr>
          <p:cNvGrpSpPr/>
          <p:nvPr/>
        </p:nvGrpSpPr>
        <p:grpSpPr>
          <a:xfrm>
            <a:off x="3363281" y="6438971"/>
            <a:ext cx="1436407" cy="439082"/>
            <a:chOff x="4772012" y="0"/>
            <a:chExt cx="1436407" cy="439082"/>
          </a:xfrm>
        </p:grpSpPr>
        <p:sp>
          <p:nvSpPr>
            <p:cNvPr id="11" name="Arrow: Chevron 10">
              <a:extLst>
                <a:ext uri="{FF2B5EF4-FFF2-40B4-BE49-F238E27FC236}">
                  <a16:creationId xmlns:a16="http://schemas.microsoft.com/office/drawing/2014/main" id="{B11B1F84-3B9D-4A98-9CB2-AE1BBE2FB8D2}"/>
                </a:ext>
              </a:extLst>
            </p:cNvPr>
            <p:cNvSpPr/>
            <p:nvPr/>
          </p:nvSpPr>
          <p:spPr>
            <a:xfrm>
              <a:off x="4772012" y="0"/>
              <a:ext cx="1436407"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8">
              <a:extLst>
                <a:ext uri="{FF2B5EF4-FFF2-40B4-BE49-F238E27FC236}">
                  <a16:creationId xmlns:a16="http://schemas.microsoft.com/office/drawing/2014/main" id="{7FAA1998-2880-42FB-B226-C9770A5990C5}"/>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13" name="Group 12">
            <a:extLst>
              <a:ext uri="{FF2B5EF4-FFF2-40B4-BE49-F238E27FC236}">
                <a16:creationId xmlns:a16="http://schemas.microsoft.com/office/drawing/2014/main" id="{7310C44B-577F-49F4-81F1-0305A71F28F0}"/>
              </a:ext>
            </a:extLst>
          </p:cNvPr>
          <p:cNvGrpSpPr/>
          <p:nvPr/>
        </p:nvGrpSpPr>
        <p:grpSpPr>
          <a:xfrm>
            <a:off x="4617265" y="6438971"/>
            <a:ext cx="1824241" cy="439082"/>
            <a:chOff x="6025996" y="0"/>
            <a:chExt cx="1824241" cy="439082"/>
          </a:xfrm>
        </p:grpSpPr>
        <p:sp>
          <p:nvSpPr>
            <p:cNvPr id="14" name="Arrow: Chevron 13">
              <a:extLst>
                <a:ext uri="{FF2B5EF4-FFF2-40B4-BE49-F238E27FC236}">
                  <a16:creationId xmlns:a16="http://schemas.microsoft.com/office/drawing/2014/main" id="{65316CEF-129D-45AC-AFF6-64EC101EBBAE}"/>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5" name="Arrow: Chevron 10">
              <a:extLst>
                <a:ext uri="{FF2B5EF4-FFF2-40B4-BE49-F238E27FC236}">
                  <a16:creationId xmlns:a16="http://schemas.microsoft.com/office/drawing/2014/main" id="{80422748-3184-4763-B96C-741D4A7429B2}"/>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16" name="Group 15">
            <a:extLst>
              <a:ext uri="{FF2B5EF4-FFF2-40B4-BE49-F238E27FC236}">
                <a16:creationId xmlns:a16="http://schemas.microsoft.com/office/drawing/2014/main" id="{B80AB841-CA07-4145-9BC2-7E51D8F87B36}"/>
              </a:ext>
            </a:extLst>
          </p:cNvPr>
          <p:cNvGrpSpPr/>
          <p:nvPr/>
        </p:nvGrpSpPr>
        <p:grpSpPr>
          <a:xfrm>
            <a:off x="6259082" y="6438971"/>
            <a:ext cx="1824241" cy="439082"/>
            <a:chOff x="7667813" y="0"/>
            <a:chExt cx="1824241" cy="439082"/>
          </a:xfrm>
        </p:grpSpPr>
        <p:sp>
          <p:nvSpPr>
            <p:cNvPr id="17" name="Arrow: Chevron 16">
              <a:extLst>
                <a:ext uri="{FF2B5EF4-FFF2-40B4-BE49-F238E27FC236}">
                  <a16:creationId xmlns:a16="http://schemas.microsoft.com/office/drawing/2014/main" id="{E2703A21-8368-4A69-9730-EDE262F266D8}"/>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Arrow: Chevron 12">
              <a:extLst>
                <a:ext uri="{FF2B5EF4-FFF2-40B4-BE49-F238E27FC236}">
                  <a16:creationId xmlns:a16="http://schemas.microsoft.com/office/drawing/2014/main" id="{801B8DB7-4613-43E8-AF06-96F0A9F8D524}"/>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19" name="Group 18">
            <a:extLst>
              <a:ext uri="{FF2B5EF4-FFF2-40B4-BE49-F238E27FC236}">
                <a16:creationId xmlns:a16="http://schemas.microsoft.com/office/drawing/2014/main" id="{68B798DA-107A-4987-A5B8-E6EFA45D81C3}"/>
              </a:ext>
            </a:extLst>
          </p:cNvPr>
          <p:cNvGrpSpPr/>
          <p:nvPr/>
        </p:nvGrpSpPr>
        <p:grpSpPr>
          <a:xfrm>
            <a:off x="7900898" y="6438971"/>
            <a:ext cx="1361248" cy="439082"/>
            <a:chOff x="9309630" y="0"/>
            <a:chExt cx="1361248" cy="439082"/>
          </a:xfrm>
        </p:grpSpPr>
        <p:sp>
          <p:nvSpPr>
            <p:cNvPr id="20" name="Arrow: Chevron 19">
              <a:extLst>
                <a:ext uri="{FF2B5EF4-FFF2-40B4-BE49-F238E27FC236}">
                  <a16:creationId xmlns:a16="http://schemas.microsoft.com/office/drawing/2014/main" id="{72C427D1-40BB-4E76-9E93-CC1B156EDA19}"/>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Arrow: Chevron 14">
              <a:extLst>
                <a:ext uri="{FF2B5EF4-FFF2-40B4-BE49-F238E27FC236}">
                  <a16:creationId xmlns:a16="http://schemas.microsoft.com/office/drawing/2014/main" id="{0757EB5D-8E76-426E-9EB3-4389228286A0}"/>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Tree>
    <p:extLst>
      <p:ext uri="{BB962C8B-B14F-4D97-AF65-F5344CB8AC3E}">
        <p14:creationId xmlns:p14="http://schemas.microsoft.com/office/powerpoint/2010/main" val="36854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3B23-7A61-41A5-A056-8D55D60EC04A}"/>
              </a:ext>
            </a:extLst>
          </p:cNvPr>
          <p:cNvSpPr>
            <a:spLocks noGrp="1"/>
          </p:cNvSpPr>
          <p:nvPr>
            <p:ph type="title"/>
          </p:nvPr>
        </p:nvSpPr>
        <p:spPr>
          <a:xfrm>
            <a:off x="838200" y="381000"/>
            <a:ext cx="8692707" cy="487362"/>
          </a:xfrm>
        </p:spPr>
        <p:txBody>
          <a:bodyPr>
            <a:normAutofit fontScale="90000"/>
          </a:bodyPr>
          <a:lstStyle/>
          <a:p>
            <a:r>
              <a:rPr lang="en-US" sz="3600" dirty="0"/>
              <a:t>What</a:t>
            </a:r>
            <a:r>
              <a:rPr lang="en-US" dirty="0"/>
              <a:t> We Are About?</a:t>
            </a:r>
          </a:p>
        </p:txBody>
      </p:sp>
      <p:sp>
        <p:nvSpPr>
          <p:cNvPr id="4" name="Content Placeholder 3">
            <a:extLst>
              <a:ext uri="{FF2B5EF4-FFF2-40B4-BE49-F238E27FC236}">
                <a16:creationId xmlns:a16="http://schemas.microsoft.com/office/drawing/2014/main" id="{3B277E6F-A576-420F-B30F-EF1D8BE33AEB}"/>
              </a:ext>
            </a:extLst>
          </p:cNvPr>
          <p:cNvSpPr txBox="1">
            <a:spLocks noGrp="1"/>
          </p:cNvSpPr>
          <p:nvPr>
            <p:ph idx="1"/>
          </p:nvPr>
        </p:nvSpPr>
        <p:spPr>
          <a:xfrm>
            <a:off x="838200" y="990600"/>
            <a:ext cx="10820401" cy="5139869"/>
          </a:xfrm>
          <a:prstGeom prst="rect">
            <a:avLst/>
          </a:prstGeom>
          <a:noFill/>
        </p:spPr>
        <p:txBody>
          <a:bodyPr wrap="square" rtlCol="0">
            <a:spAutoFit/>
          </a:bodyPr>
          <a:lstStyle/>
          <a:p>
            <a:pPr marL="0" indent="0">
              <a:buNone/>
            </a:pPr>
            <a:r>
              <a:rPr lang="en-US" sz="2000" dirty="0"/>
              <a:t>The World Zoroastrian Chamber of Commerce (WZCC) in partnership with Zarathushti faculty in academia envision empowering Zarathushti students to learn how to create economic, cultural and intellectual value. </a:t>
            </a:r>
          </a:p>
          <a:p>
            <a:pPr marL="0" indent="0">
              <a:buNone/>
            </a:pPr>
            <a:endParaRPr lang="en-US" sz="2000" dirty="0"/>
          </a:p>
          <a:p>
            <a:pPr marL="0" indent="0">
              <a:buNone/>
            </a:pPr>
            <a:r>
              <a:rPr lang="en-US" sz="2000" dirty="0"/>
              <a:t>ZFN MISSION: Facilitate Zoroastrian youth, through higher and specialized education, to pursue careers in industry, government, and academia as business entrepreneurs, social entrepreneurs and knowledge entrepreneurs. </a:t>
            </a:r>
          </a:p>
          <a:p>
            <a:pPr marL="0" indent="0">
              <a:buNone/>
            </a:pPr>
            <a:endParaRPr lang="en-US" sz="2000" dirty="0"/>
          </a:p>
          <a:p>
            <a:pPr marL="0" indent="0">
              <a:buNone/>
            </a:pPr>
            <a:r>
              <a:rPr lang="en-US" sz="2000" dirty="0"/>
              <a:t>ZFN Webinars:  Conversations to help Zoroastrain youth with support of their parents to attain higher and specialized education.</a:t>
            </a:r>
          </a:p>
          <a:p>
            <a:pPr marL="0" indent="0">
              <a:buNone/>
            </a:pPr>
            <a:endParaRPr lang="en-US" sz="2000" dirty="0"/>
          </a:p>
          <a:p>
            <a:pPr marL="0" indent="0">
              <a:buNone/>
            </a:pPr>
            <a:r>
              <a:rPr lang="en-US" sz="2000" dirty="0"/>
              <a:t>This initiative is supported by R. D. Sethna Scholarship Fund. </a:t>
            </a:r>
            <a:r>
              <a:rPr lang="en-US" sz="2000" dirty="0">
                <a:hlinkClick r:id="rId3"/>
              </a:rPr>
              <a:t>https://www.rdsethnascholarships.org/</a:t>
            </a:r>
            <a:r>
              <a:rPr lang="en-US" sz="2000" dirty="0"/>
              <a:t>  For further information contact </a:t>
            </a:r>
            <a:r>
              <a:rPr lang="en-US" sz="2000" dirty="0">
                <a:hlinkClick r:id="rId4"/>
              </a:rPr>
              <a:t>rdsethnascholarship@gmail.com</a:t>
            </a:r>
            <a:r>
              <a:rPr lang="en-US" sz="2000" dirty="0"/>
              <a:t> </a:t>
            </a:r>
          </a:p>
          <a:p>
            <a:pPr marL="0" indent="0">
              <a:buNone/>
            </a:pPr>
            <a:endParaRPr lang="en-US" sz="2000" dirty="0"/>
          </a:p>
        </p:txBody>
      </p:sp>
      <p:grpSp>
        <p:nvGrpSpPr>
          <p:cNvPr id="5" name="Group 4">
            <a:extLst>
              <a:ext uri="{FF2B5EF4-FFF2-40B4-BE49-F238E27FC236}">
                <a16:creationId xmlns:a16="http://schemas.microsoft.com/office/drawing/2014/main" id="{A1CB3161-E471-4CA5-8C07-56991E3DC368}"/>
              </a:ext>
            </a:extLst>
          </p:cNvPr>
          <p:cNvGrpSpPr/>
          <p:nvPr/>
        </p:nvGrpSpPr>
        <p:grpSpPr>
          <a:xfrm>
            <a:off x="0" y="6438971"/>
            <a:ext cx="2098278" cy="439082"/>
            <a:chOff x="1408732" y="0"/>
            <a:chExt cx="2098278" cy="439082"/>
          </a:xfrm>
        </p:grpSpPr>
        <p:sp>
          <p:nvSpPr>
            <p:cNvPr id="6" name="Arrow: Chevron 5">
              <a:extLst>
                <a:ext uri="{FF2B5EF4-FFF2-40B4-BE49-F238E27FC236}">
                  <a16:creationId xmlns:a16="http://schemas.microsoft.com/office/drawing/2014/main" id="{D35DCE81-6A8F-4300-A2B7-C5E706425593}"/>
                </a:ext>
              </a:extLst>
            </p:cNvPr>
            <p:cNvSpPr/>
            <p:nvPr/>
          </p:nvSpPr>
          <p:spPr>
            <a:xfrm>
              <a:off x="1408732" y="0"/>
              <a:ext cx="2098278"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7" name="Arrow: Chevron 4">
              <a:extLst>
                <a:ext uri="{FF2B5EF4-FFF2-40B4-BE49-F238E27FC236}">
                  <a16:creationId xmlns:a16="http://schemas.microsoft.com/office/drawing/2014/main" id="{E3B8C7FD-06B2-478A-AFF8-3172218685CE}"/>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8" name="Group 7">
            <a:extLst>
              <a:ext uri="{FF2B5EF4-FFF2-40B4-BE49-F238E27FC236}">
                <a16:creationId xmlns:a16="http://schemas.microsoft.com/office/drawing/2014/main" id="{77BE95BA-DD3F-4A1E-932C-67504708DA02}"/>
              </a:ext>
            </a:extLst>
          </p:cNvPr>
          <p:cNvGrpSpPr/>
          <p:nvPr/>
        </p:nvGrpSpPr>
        <p:grpSpPr>
          <a:xfrm>
            <a:off x="1915855" y="6438971"/>
            <a:ext cx="1629850" cy="439082"/>
            <a:chOff x="3324587" y="0"/>
            <a:chExt cx="1629850" cy="439082"/>
          </a:xfrm>
        </p:grpSpPr>
        <p:sp>
          <p:nvSpPr>
            <p:cNvPr id="9" name="Arrow: Chevron 8">
              <a:extLst>
                <a:ext uri="{FF2B5EF4-FFF2-40B4-BE49-F238E27FC236}">
                  <a16:creationId xmlns:a16="http://schemas.microsoft.com/office/drawing/2014/main" id="{B43C8175-8AAA-4D8D-8C02-9C96FED3F76B}"/>
                </a:ext>
              </a:extLst>
            </p:cNvPr>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Arrow: Chevron 6">
              <a:extLst>
                <a:ext uri="{FF2B5EF4-FFF2-40B4-BE49-F238E27FC236}">
                  <a16:creationId xmlns:a16="http://schemas.microsoft.com/office/drawing/2014/main" id="{57C49B81-B744-4506-80DC-2A0E3B79FD67}"/>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1" name="Group 10">
            <a:extLst>
              <a:ext uri="{FF2B5EF4-FFF2-40B4-BE49-F238E27FC236}">
                <a16:creationId xmlns:a16="http://schemas.microsoft.com/office/drawing/2014/main" id="{4184747F-B46D-40A7-A4CC-3F878F76CF0A}"/>
              </a:ext>
            </a:extLst>
          </p:cNvPr>
          <p:cNvGrpSpPr/>
          <p:nvPr/>
        </p:nvGrpSpPr>
        <p:grpSpPr>
          <a:xfrm>
            <a:off x="3363281" y="6438971"/>
            <a:ext cx="1436407" cy="439082"/>
            <a:chOff x="4772012" y="0"/>
            <a:chExt cx="1436407" cy="439082"/>
          </a:xfrm>
        </p:grpSpPr>
        <p:sp>
          <p:nvSpPr>
            <p:cNvPr id="12" name="Arrow: Chevron 11">
              <a:extLst>
                <a:ext uri="{FF2B5EF4-FFF2-40B4-BE49-F238E27FC236}">
                  <a16:creationId xmlns:a16="http://schemas.microsoft.com/office/drawing/2014/main" id="{6C58B1C9-769C-4886-9AEB-5BA760216623}"/>
                </a:ext>
              </a:extLst>
            </p:cNvPr>
            <p:cNvSpPr/>
            <p:nvPr/>
          </p:nvSpPr>
          <p:spPr>
            <a:xfrm>
              <a:off x="4772012" y="0"/>
              <a:ext cx="1436407"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3" name="Arrow: Chevron 8">
              <a:extLst>
                <a:ext uri="{FF2B5EF4-FFF2-40B4-BE49-F238E27FC236}">
                  <a16:creationId xmlns:a16="http://schemas.microsoft.com/office/drawing/2014/main" id="{433C0EF3-20BB-4B84-A6F5-41A32B793457}"/>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14" name="Group 13">
            <a:extLst>
              <a:ext uri="{FF2B5EF4-FFF2-40B4-BE49-F238E27FC236}">
                <a16:creationId xmlns:a16="http://schemas.microsoft.com/office/drawing/2014/main" id="{250A3102-417B-4021-AD4A-942767401B39}"/>
              </a:ext>
            </a:extLst>
          </p:cNvPr>
          <p:cNvGrpSpPr/>
          <p:nvPr/>
        </p:nvGrpSpPr>
        <p:grpSpPr>
          <a:xfrm>
            <a:off x="4617265" y="6438971"/>
            <a:ext cx="1824241" cy="439082"/>
            <a:chOff x="6025996" y="0"/>
            <a:chExt cx="1824241" cy="439082"/>
          </a:xfrm>
        </p:grpSpPr>
        <p:sp>
          <p:nvSpPr>
            <p:cNvPr id="15" name="Arrow: Chevron 14">
              <a:extLst>
                <a:ext uri="{FF2B5EF4-FFF2-40B4-BE49-F238E27FC236}">
                  <a16:creationId xmlns:a16="http://schemas.microsoft.com/office/drawing/2014/main" id="{757AAE7F-239D-4179-8B7C-551E58DDEDF5}"/>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Arrow: Chevron 10">
              <a:extLst>
                <a:ext uri="{FF2B5EF4-FFF2-40B4-BE49-F238E27FC236}">
                  <a16:creationId xmlns:a16="http://schemas.microsoft.com/office/drawing/2014/main" id="{EAF5CAA1-4E4C-4161-B0BE-8DEE47AE7EE5}"/>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17" name="Group 16">
            <a:extLst>
              <a:ext uri="{FF2B5EF4-FFF2-40B4-BE49-F238E27FC236}">
                <a16:creationId xmlns:a16="http://schemas.microsoft.com/office/drawing/2014/main" id="{2E4F81D2-5917-4015-9AD7-83E86F8DB062}"/>
              </a:ext>
            </a:extLst>
          </p:cNvPr>
          <p:cNvGrpSpPr/>
          <p:nvPr/>
        </p:nvGrpSpPr>
        <p:grpSpPr>
          <a:xfrm>
            <a:off x="6259082" y="6438971"/>
            <a:ext cx="1824241" cy="439082"/>
            <a:chOff x="7667813" y="0"/>
            <a:chExt cx="1824241" cy="439082"/>
          </a:xfrm>
        </p:grpSpPr>
        <p:sp>
          <p:nvSpPr>
            <p:cNvPr id="18" name="Arrow: Chevron 17">
              <a:extLst>
                <a:ext uri="{FF2B5EF4-FFF2-40B4-BE49-F238E27FC236}">
                  <a16:creationId xmlns:a16="http://schemas.microsoft.com/office/drawing/2014/main" id="{0CFABA42-92C4-4562-81C1-61C0FCEABF41}"/>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12">
              <a:extLst>
                <a:ext uri="{FF2B5EF4-FFF2-40B4-BE49-F238E27FC236}">
                  <a16:creationId xmlns:a16="http://schemas.microsoft.com/office/drawing/2014/main" id="{CFA4CA20-BFCE-470B-BBCC-E10E109FB08E}"/>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0" name="Group 19">
            <a:extLst>
              <a:ext uri="{FF2B5EF4-FFF2-40B4-BE49-F238E27FC236}">
                <a16:creationId xmlns:a16="http://schemas.microsoft.com/office/drawing/2014/main" id="{53CD9A9D-AA50-4702-8290-7B7F4A3A9402}"/>
              </a:ext>
            </a:extLst>
          </p:cNvPr>
          <p:cNvGrpSpPr/>
          <p:nvPr/>
        </p:nvGrpSpPr>
        <p:grpSpPr>
          <a:xfrm>
            <a:off x="7900898" y="6438971"/>
            <a:ext cx="1361248" cy="439082"/>
            <a:chOff x="9309630" y="0"/>
            <a:chExt cx="1361248" cy="439082"/>
          </a:xfrm>
        </p:grpSpPr>
        <p:sp>
          <p:nvSpPr>
            <p:cNvPr id="21" name="Arrow: Chevron 20">
              <a:extLst>
                <a:ext uri="{FF2B5EF4-FFF2-40B4-BE49-F238E27FC236}">
                  <a16:creationId xmlns:a16="http://schemas.microsoft.com/office/drawing/2014/main" id="{8FAF969C-669D-4B4B-B1AD-F45403A77E30}"/>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4">
              <a:extLst>
                <a:ext uri="{FF2B5EF4-FFF2-40B4-BE49-F238E27FC236}">
                  <a16:creationId xmlns:a16="http://schemas.microsoft.com/office/drawing/2014/main" id="{8EF6D9D7-A7D0-4E23-930A-4C7578A6AFDC}"/>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Tree>
    <p:extLst>
      <p:ext uri="{BB962C8B-B14F-4D97-AF65-F5344CB8AC3E}">
        <p14:creationId xmlns:p14="http://schemas.microsoft.com/office/powerpoint/2010/main" val="164077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91EB0AB-9899-4A26-BFB1-FF6BA8B1B053}"/>
              </a:ext>
            </a:extLst>
          </p:cNvPr>
          <p:cNvSpPr>
            <a:spLocks noGrp="1"/>
          </p:cNvSpPr>
          <p:nvPr>
            <p:ph type="title"/>
          </p:nvPr>
        </p:nvSpPr>
        <p:spPr>
          <a:xfrm>
            <a:off x="914400" y="304800"/>
            <a:ext cx="4724400" cy="685800"/>
          </a:xfrm>
        </p:spPr>
        <p:txBody>
          <a:bodyPr>
            <a:normAutofit/>
          </a:bodyPr>
          <a:lstStyle/>
          <a:p>
            <a:pPr algn="l"/>
            <a:r>
              <a:rPr lang="en-US" sz="3600" b="1" dirty="0">
                <a:solidFill>
                  <a:srgbClr val="C00000"/>
                </a:solidFill>
              </a:rPr>
              <a:t>Neville S. Shroff</a:t>
            </a:r>
            <a:endParaRPr lang="en-US" dirty="0"/>
          </a:p>
        </p:txBody>
      </p:sp>
      <p:grpSp>
        <p:nvGrpSpPr>
          <p:cNvPr id="7" name="Group 6">
            <a:extLst>
              <a:ext uri="{FF2B5EF4-FFF2-40B4-BE49-F238E27FC236}">
                <a16:creationId xmlns:a16="http://schemas.microsoft.com/office/drawing/2014/main" id="{177D416D-C2BE-46AA-AFE7-9EC3B4CF7A53}"/>
              </a:ext>
            </a:extLst>
          </p:cNvPr>
          <p:cNvGrpSpPr/>
          <p:nvPr/>
        </p:nvGrpSpPr>
        <p:grpSpPr>
          <a:xfrm>
            <a:off x="0" y="6438971"/>
            <a:ext cx="2098278" cy="439082"/>
            <a:chOff x="1408732" y="0"/>
            <a:chExt cx="2098278" cy="439082"/>
          </a:xfrm>
        </p:grpSpPr>
        <p:sp>
          <p:nvSpPr>
            <p:cNvPr id="8" name="Arrow: Chevron 7">
              <a:extLst>
                <a:ext uri="{FF2B5EF4-FFF2-40B4-BE49-F238E27FC236}">
                  <a16:creationId xmlns:a16="http://schemas.microsoft.com/office/drawing/2014/main" id="{82888F44-29D2-4CF3-9B9C-1D4FF8D725ED}"/>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5EC822FA-F192-4CF7-B7D1-6776EF272DA3}"/>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2" name="Group 11">
            <a:extLst>
              <a:ext uri="{FF2B5EF4-FFF2-40B4-BE49-F238E27FC236}">
                <a16:creationId xmlns:a16="http://schemas.microsoft.com/office/drawing/2014/main" id="{7D516FDB-BA1C-41CF-966E-131281C52CA9}"/>
              </a:ext>
            </a:extLst>
          </p:cNvPr>
          <p:cNvGrpSpPr/>
          <p:nvPr/>
        </p:nvGrpSpPr>
        <p:grpSpPr>
          <a:xfrm>
            <a:off x="1915855" y="6438971"/>
            <a:ext cx="1629850" cy="439082"/>
            <a:chOff x="3324587" y="0"/>
            <a:chExt cx="1629850" cy="439082"/>
          </a:xfrm>
        </p:grpSpPr>
        <p:sp>
          <p:nvSpPr>
            <p:cNvPr id="13" name="Arrow: Chevron 12">
              <a:extLst>
                <a:ext uri="{FF2B5EF4-FFF2-40B4-BE49-F238E27FC236}">
                  <a16:creationId xmlns:a16="http://schemas.microsoft.com/office/drawing/2014/main" id="{3FCE9DF2-6EBB-4D5D-BED8-A39029786695}"/>
                </a:ext>
              </a:extLst>
            </p:cNvPr>
            <p:cNvSpPr/>
            <p:nvPr/>
          </p:nvSpPr>
          <p:spPr>
            <a:xfrm>
              <a:off x="3324587" y="0"/>
              <a:ext cx="1629850"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Arrow: Chevron 6">
              <a:extLst>
                <a:ext uri="{FF2B5EF4-FFF2-40B4-BE49-F238E27FC236}">
                  <a16:creationId xmlns:a16="http://schemas.microsoft.com/office/drawing/2014/main" id="{5CCCCA35-B013-49ED-90E7-8375EE81FA3C}"/>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5" name="Group 14">
            <a:extLst>
              <a:ext uri="{FF2B5EF4-FFF2-40B4-BE49-F238E27FC236}">
                <a16:creationId xmlns:a16="http://schemas.microsoft.com/office/drawing/2014/main" id="{9FBB35AC-E634-4AC1-815B-186D2A33A6FD}"/>
              </a:ext>
            </a:extLst>
          </p:cNvPr>
          <p:cNvGrpSpPr/>
          <p:nvPr/>
        </p:nvGrpSpPr>
        <p:grpSpPr>
          <a:xfrm>
            <a:off x="3363281" y="6438971"/>
            <a:ext cx="1436407" cy="439082"/>
            <a:chOff x="4772012" y="0"/>
            <a:chExt cx="1436407" cy="439082"/>
          </a:xfrm>
        </p:grpSpPr>
        <p:sp>
          <p:nvSpPr>
            <p:cNvPr id="16" name="Arrow: Chevron 15">
              <a:extLst>
                <a:ext uri="{FF2B5EF4-FFF2-40B4-BE49-F238E27FC236}">
                  <a16:creationId xmlns:a16="http://schemas.microsoft.com/office/drawing/2014/main" id="{77F17E0F-E515-46EB-9F1E-90AF0BD7935A}"/>
                </a:ext>
              </a:extLst>
            </p:cNvPr>
            <p:cNvSpPr/>
            <p:nvPr/>
          </p:nvSpPr>
          <p:spPr>
            <a:xfrm>
              <a:off x="4772012" y="0"/>
              <a:ext cx="1436407"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Arrow: Chevron 8">
              <a:extLst>
                <a:ext uri="{FF2B5EF4-FFF2-40B4-BE49-F238E27FC236}">
                  <a16:creationId xmlns:a16="http://schemas.microsoft.com/office/drawing/2014/main" id="{E51700EC-1497-4EA1-A430-4D36ED4A8419}"/>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18" name="Group 17">
            <a:extLst>
              <a:ext uri="{FF2B5EF4-FFF2-40B4-BE49-F238E27FC236}">
                <a16:creationId xmlns:a16="http://schemas.microsoft.com/office/drawing/2014/main" id="{CF648256-4EF5-4383-882F-FFAE7E7F6B49}"/>
              </a:ext>
            </a:extLst>
          </p:cNvPr>
          <p:cNvGrpSpPr/>
          <p:nvPr/>
        </p:nvGrpSpPr>
        <p:grpSpPr>
          <a:xfrm>
            <a:off x="4617265" y="6438971"/>
            <a:ext cx="1824241" cy="439082"/>
            <a:chOff x="6025996" y="0"/>
            <a:chExt cx="1824241" cy="439082"/>
          </a:xfrm>
        </p:grpSpPr>
        <p:sp>
          <p:nvSpPr>
            <p:cNvPr id="19" name="Arrow: Chevron 18">
              <a:extLst>
                <a:ext uri="{FF2B5EF4-FFF2-40B4-BE49-F238E27FC236}">
                  <a16:creationId xmlns:a16="http://schemas.microsoft.com/office/drawing/2014/main" id="{CE4990F1-BD3D-4D77-B80B-429E2F2E4A2D}"/>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Arrow: Chevron 10">
              <a:extLst>
                <a:ext uri="{FF2B5EF4-FFF2-40B4-BE49-F238E27FC236}">
                  <a16:creationId xmlns:a16="http://schemas.microsoft.com/office/drawing/2014/main" id="{FC671C26-E3EA-4FD0-8E49-7155B44F50B3}"/>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21" name="Group 20">
            <a:extLst>
              <a:ext uri="{FF2B5EF4-FFF2-40B4-BE49-F238E27FC236}">
                <a16:creationId xmlns:a16="http://schemas.microsoft.com/office/drawing/2014/main" id="{DC27B429-604E-4119-83FF-5CA3556493F4}"/>
              </a:ext>
            </a:extLst>
          </p:cNvPr>
          <p:cNvGrpSpPr/>
          <p:nvPr/>
        </p:nvGrpSpPr>
        <p:grpSpPr>
          <a:xfrm>
            <a:off x="6259082" y="6438971"/>
            <a:ext cx="1824241" cy="439082"/>
            <a:chOff x="7667813" y="0"/>
            <a:chExt cx="1824241" cy="439082"/>
          </a:xfrm>
        </p:grpSpPr>
        <p:sp>
          <p:nvSpPr>
            <p:cNvPr id="22" name="Arrow: Chevron 21">
              <a:extLst>
                <a:ext uri="{FF2B5EF4-FFF2-40B4-BE49-F238E27FC236}">
                  <a16:creationId xmlns:a16="http://schemas.microsoft.com/office/drawing/2014/main" id="{F9B1608F-2019-4588-B48F-8703E2887502}"/>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Arrow: Chevron 12">
              <a:extLst>
                <a:ext uri="{FF2B5EF4-FFF2-40B4-BE49-F238E27FC236}">
                  <a16:creationId xmlns:a16="http://schemas.microsoft.com/office/drawing/2014/main" id="{1E10581D-8ADE-447A-8D93-675091BB37CD}"/>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4" name="Group 23">
            <a:extLst>
              <a:ext uri="{FF2B5EF4-FFF2-40B4-BE49-F238E27FC236}">
                <a16:creationId xmlns:a16="http://schemas.microsoft.com/office/drawing/2014/main" id="{53102B0C-0CA1-4FBB-9847-233B7FD2E3BA}"/>
              </a:ext>
            </a:extLst>
          </p:cNvPr>
          <p:cNvGrpSpPr/>
          <p:nvPr/>
        </p:nvGrpSpPr>
        <p:grpSpPr>
          <a:xfrm>
            <a:off x="7900898" y="6438971"/>
            <a:ext cx="1361248" cy="439082"/>
            <a:chOff x="9309630" y="0"/>
            <a:chExt cx="1361248" cy="439082"/>
          </a:xfrm>
        </p:grpSpPr>
        <p:sp>
          <p:nvSpPr>
            <p:cNvPr id="25" name="Arrow: Chevron 24">
              <a:extLst>
                <a:ext uri="{FF2B5EF4-FFF2-40B4-BE49-F238E27FC236}">
                  <a16:creationId xmlns:a16="http://schemas.microsoft.com/office/drawing/2014/main" id="{1DC08A46-AB42-47D1-8BB1-6F565EF17971}"/>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Arrow: Chevron 14">
              <a:extLst>
                <a:ext uri="{FF2B5EF4-FFF2-40B4-BE49-F238E27FC236}">
                  <a16:creationId xmlns:a16="http://schemas.microsoft.com/office/drawing/2014/main" id="{B0DF636E-0165-43E4-BD65-7D23711B04AD}"/>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
        <p:nvSpPr>
          <p:cNvPr id="27" name="Content Placeholder 2">
            <a:extLst>
              <a:ext uri="{FF2B5EF4-FFF2-40B4-BE49-F238E27FC236}">
                <a16:creationId xmlns:a16="http://schemas.microsoft.com/office/drawing/2014/main" id="{588D96E0-DF1B-43B9-BAA4-890C0884655D}"/>
              </a:ext>
            </a:extLst>
          </p:cNvPr>
          <p:cNvSpPr txBox="1">
            <a:spLocks/>
          </p:cNvSpPr>
          <p:nvPr/>
        </p:nvSpPr>
        <p:spPr>
          <a:xfrm>
            <a:off x="5029200" y="838200"/>
            <a:ext cx="70104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buNone/>
            </a:pPr>
            <a:endParaRPr lang="en-US" sz="1600" dirty="0"/>
          </a:p>
        </p:txBody>
      </p:sp>
      <p:sp>
        <p:nvSpPr>
          <p:cNvPr id="3" name="Rectangle 2"/>
          <p:cNvSpPr/>
          <p:nvPr/>
        </p:nvSpPr>
        <p:spPr>
          <a:xfrm>
            <a:off x="152401" y="1025783"/>
            <a:ext cx="10287000" cy="5324535"/>
          </a:xfrm>
          <a:prstGeom prst="rect">
            <a:avLst/>
          </a:prstGeom>
        </p:spPr>
        <p:txBody>
          <a:bodyPr wrap="square">
            <a:spAutoFit/>
          </a:bodyPr>
          <a:lstStyle/>
          <a:p>
            <a:pPr marL="457200" indent="-457200"/>
            <a:r>
              <a:rPr lang="en-US" sz="2000" b="1" dirty="0">
                <a:latin typeface="+mj-lt"/>
              </a:rPr>
              <a:t>Position: </a:t>
            </a:r>
            <a:r>
              <a:rPr lang="en-US" sz="2000" dirty="0">
                <a:latin typeface="+mj-lt"/>
              </a:rPr>
              <a:t>CEO of Shroff &amp; Company Limited, a Hong Kong based trading and manufacturing company, established in 1950 which provides a range of household products and services to various markets globally.</a:t>
            </a:r>
            <a:endParaRPr lang="en-IN" sz="2000" dirty="0">
              <a:latin typeface="+mj-lt"/>
            </a:endParaRPr>
          </a:p>
          <a:p>
            <a:pPr marL="457200" indent="-457200"/>
            <a:r>
              <a:rPr lang="en-US" sz="2000" b="1" dirty="0">
                <a:latin typeface="+mj-lt"/>
              </a:rPr>
              <a:t>Education: </a:t>
            </a:r>
            <a:r>
              <a:rPr lang="en-US" sz="2000" dirty="0">
                <a:latin typeface="+mj-lt"/>
              </a:rPr>
              <a:t>Secondary education in Hong Kong. Tertiary education in the United Kingdom. MBA from the University of Warwick. </a:t>
            </a:r>
          </a:p>
          <a:p>
            <a:pPr marL="457200" indent="-457200"/>
            <a:r>
              <a:rPr lang="en-US" sz="2000" b="1" dirty="0">
                <a:latin typeface="+mj-lt"/>
              </a:rPr>
              <a:t>Community service:</a:t>
            </a:r>
          </a:p>
          <a:p>
            <a:pPr marL="457200" indent="-457200">
              <a:buFont typeface="Arial" panose="020B0604020202020204" pitchFamily="34" charset="0"/>
              <a:buChar char="•"/>
            </a:pPr>
            <a:r>
              <a:rPr lang="en-IN" sz="2000" dirty="0">
                <a:latin typeface="+mj-lt"/>
              </a:rPr>
              <a:t>President and Managing Trustee of the Zoroastrian Association, Zoroastrian Charitable Trust of Hong Kong, Canton and Macao. </a:t>
            </a:r>
          </a:p>
          <a:p>
            <a:pPr marL="457200" indent="-457200">
              <a:buFont typeface="Arial" panose="020B0604020202020204" pitchFamily="34" charset="0"/>
              <a:buChar char="•"/>
            </a:pPr>
            <a:r>
              <a:rPr lang="en-US" sz="2000" dirty="0">
                <a:latin typeface="+mj-lt"/>
              </a:rPr>
              <a:t>Board of Directors of the prestigious Hong Kong General Chamber of Commerce </a:t>
            </a:r>
          </a:p>
          <a:p>
            <a:pPr marL="457200" indent="-457200">
              <a:buFont typeface="Arial" panose="020B0604020202020204" pitchFamily="34" charset="0"/>
              <a:buChar char="•"/>
            </a:pPr>
            <a:r>
              <a:rPr lang="en-US" sz="2000" dirty="0">
                <a:latin typeface="+mj-lt"/>
              </a:rPr>
              <a:t>Member of the Hong Kong Housing Society &amp; Investment Committee.</a:t>
            </a:r>
            <a:endParaRPr lang="en-IN" sz="2000" dirty="0">
              <a:latin typeface="+mj-lt"/>
            </a:endParaRPr>
          </a:p>
          <a:p>
            <a:pPr marL="457200" indent="-457200">
              <a:buFont typeface="Arial" panose="020B0604020202020204" pitchFamily="34" charset="0"/>
              <a:buChar char="•"/>
            </a:pPr>
            <a:r>
              <a:rPr lang="en-US" sz="2000" dirty="0">
                <a:latin typeface="+mj-lt"/>
              </a:rPr>
              <a:t>Vice Chairman, Royal Commonwealth Society in Hong Kong, a charitable organization whose Patron is Queen Elizabeth II. </a:t>
            </a:r>
          </a:p>
          <a:p>
            <a:pPr marL="457200" indent="-457200">
              <a:buFont typeface="Arial" panose="020B0604020202020204" pitchFamily="34" charset="0"/>
              <a:buChar char="•"/>
            </a:pPr>
            <a:r>
              <a:rPr lang="en-US" sz="2000" dirty="0">
                <a:latin typeface="+mj-lt"/>
              </a:rPr>
              <a:t>Director, Hong Kong Tuberculosis, Chest &amp; Heart Diseases Association.</a:t>
            </a:r>
          </a:p>
          <a:p>
            <a:pPr marL="457200" indent="-457200">
              <a:buFont typeface="Arial" panose="020B0604020202020204" pitchFamily="34" charset="0"/>
              <a:buChar char="•"/>
            </a:pPr>
            <a:r>
              <a:rPr lang="en-US" sz="2000" dirty="0">
                <a:latin typeface="+mj-lt"/>
              </a:rPr>
              <a:t>Governing Board of the </a:t>
            </a:r>
            <a:r>
              <a:rPr lang="en-US" sz="2000" dirty="0" err="1">
                <a:latin typeface="+mj-lt"/>
              </a:rPr>
              <a:t>Ruttonjee</a:t>
            </a:r>
            <a:r>
              <a:rPr lang="en-US" sz="2000" dirty="0">
                <a:latin typeface="+mj-lt"/>
              </a:rPr>
              <a:t> Hospital.</a:t>
            </a:r>
            <a:endParaRPr lang="en-IN" sz="2000" dirty="0">
              <a:latin typeface="+mj-lt"/>
            </a:endParaRPr>
          </a:p>
          <a:p>
            <a:pPr marL="457200" indent="-457200"/>
            <a:r>
              <a:rPr lang="en-US" sz="2000" b="1" dirty="0">
                <a:latin typeface="+mj-lt"/>
              </a:rPr>
              <a:t>Recognition</a:t>
            </a:r>
            <a:r>
              <a:rPr lang="en-US" sz="2000" dirty="0">
                <a:latin typeface="+mj-lt"/>
              </a:rPr>
              <a:t>: </a:t>
            </a:r>
            <a:r>
              <a:rPr lang="zh-CN" altLang="en-US" sz="2000" dirty="0">
                <a:latin typeface="+mj-lt"/>
              </a:rPr>
              <a:t>“</a:t>
            </a:r>
            <a:r>
              <a:rPr lang="en-US" sz="2000" dirty="0">
                <a:latin typeface="+mj-lt"/>
              </a:rPr>
              <a:t>Justice of Peace</a:t>
            </a:r>
            <a:r>
              <a:rPr lang="zh-CN" altLang="en-US" sz="2000" dirty="0">
                <a:latin typeface="+mj-lt"/>
              </a:rPr>
              <a:t>”</a:t>
            </a:r>
            <a:r>
              <a:rPr lang="en-US" sz="2000" dirty="0">
                <a:latin typeface="+mj-lt"/>
              </a:rPr>
              <a:t>by the Hong Kong Government in 2015, in recognition for his business and charitable contributions to the Hong Kong community.</a:t>
            </a:r>
          </a:p>
          <a:p>
            <a:r>
              <a:rPr lang="en-US" sz="2000" b="1" dirty="0">
                <a:latin typeface="+mj-lt"/>
              </a:rPr>
              <a:t>Contact details</a:t>
            </a:r>
            <a:r>
              <a:rPr lang="en-US" sz="2000" dirty="0">
                <a:latin typeface="+mj-lt"/>
              </a:rPr>
              <a:t>: Email: </a:t>
            </a:r>
            <a:r>
              <a:rPr lang="en-US" sz="2000" dirty="0">
                <a:latin typeface="+mj-lt"/>
                <a:hlinkClick r:id="rId3"/>
              </a:rPr>
              <a:t>nsshroff@shroff.com</a:t>
            </a:r>
            <a:r>
              <a:rPr lang="en-US" sz="2000" dirty="0">
                <a:latin typeface="+mj-lt"/>
              </a:rPr>
              <a:t> </a:t>
            </a:r>
          </a:p>
        </p:txBody>
      </p:sp>
      <p:pic>
        <p:nvPicPr>
          <p:cNvPr id="5" name="Picture 4" descr="A person wearing a suit and tie smiling at the camera&#10;&#10;Description automatically generated">
            <a:extLst>
              <a:ext uri="{FF2B5EF4-FFF2-40B4-BE49-F238E27FC236}">
                <a16:creationId xmlns:a16="http://schemas.microsoft.com/office/drawing/2014/main" id="{FBF19363-49DB-40C7-A85C-6BC39A3A8E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837" y="381000"/>
            <a:ext cx="2062163" cy="2303024"/>
          </a:xfrm>
          <a:prstGeom prst="rect">
            <a:avLst/>
          </a:prstGeom>
        </p:spPr>
      </p:pic>
    </p:spTree>
    <p:extLst>
      <p:ext uri="{BB962C8B-B14F-4D97-AF65-F5344CB8AC3E}">
        <p14:creationId xmlns:p14="http://schemas.microsoft.com/office/powerpoint/2010/main" val="33980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705"/>
          <p:cNvSpPr>
            <a:spLocks noGrp="1" noChangeArrowheads="1"/>
          </p:cNvSpPr>
          <p:nvPr>
            <p:ph type="title" sz="quarter"/>
          </p:nvPr>
        </p:nvSpPr>
        <p:spPr>
          <a:xfrm>
            <a:off x="990600" y="381000"/>
            <a:ext cx="9296400" cy="457200"/>
          </a:xfrm>
        </p:spPr>
        <p:txBody>
          <a:bodyPr/>
          <a:lstStyle/>
          <a:p>
            <a:pPr lvl="1" indent="6350" defTabSz="508000">
              <a:buClr>
                <a:schemeClr val="accent2"/>
              </a:buClr>
            </a:pPr>
            <a:r>
              <a:rPr lang="en-US" altLang="en-US" sz="2400" dirty="0"/>
              <a:t>Neville S. </a:t>
            </a:r>
            <a:r>
              <a:rPr lang="en-US" altLang="en-US" sz="2400"/>
              <a:t>Shroff</a:t>
            </a:r>
            <a:endParaRPr lang="en-US" altLang="en-US" sz="2400" dirty="0"/>
          </a:p>
        </p:txBody>
      </p:sp>
      <p:grpSp>
        <p:nvGrpSpPr>
          <p:cNvPr id="7" name="Group 6"/>
          <p:cNvGrpSpPr/>
          <p:nvPr/>
        </p:nvGrpSpPr>
        <p:grpSpPr>
          <a:xfrm>
            <a:off x="16042" y="6418918"/>
            <a:ext cx="2098278" cy="439082"/>
            <a:chOff x="1408732" y="0"/>
            <a:chExt cx="2098278" cy="439082"/>
          </a:xfrm>
        </p:grpSpPr>
        <p:sp>
          <p:nvSpPr>
            <p:cNvPr id="8" name="Arrow: Chevron 7"/>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Arrow: Chevron 4"/>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anose="020B0604020202020204" pitchFamily="34" charset="0"/>
                  <a:cs typeface="Arial" panose="020B0604020202020204" pitchFamily="34" charset="0"/>
                </a:rPr>
                <a:t>Opening</a:t>
              </a:r>
            </a:p>
          </p:txBody>
        </p:sp>
      </p:grpSp>
      <p:grpSp>
        <p:nvGrpSpPr>
          <p:cNvPr id="10" name="Group 9"/>
          <p:cNvGrpSpPr/>
          <p:nvPr/>
        </p:nvGrpSpPr>
        <p:grpSpPr>
          <a:xfrm>
            <a:off x="1931897" y="6418918"/>
            <a:ext cx="1629850" cy="439082"/>
            <a:chOff x="3324587" y="0"/>
            <a:chExt cx="1629850" cy="439082"/>
          </a:xfrm>
        </p:grpSpPr>
        <p:sp>
          <p:nvSpPr>
            <p:cNvPr id="11" name="Arrow: Chevron 10"/>
            <p:cNvSpPr/>
            <p:nvPr/>
          </p:nvSpPr>
          <p:spPr>
            <a:xfrm>
              <a:off x="3324587" y="0"/>
              <a:ext cx="1629850"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Arrow: Chevron 6"/>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anose="020B0604020202020204" pitchFamily="34" charset="0"/>
                  <a:cs typeface="Arial" panose="020B0604020202020204" pitchFamily="34" charset="0"/>
                </a:rPr>
                <a:t>Panelists</a:t>
              </a:r>
            </a:p>
          </p:txBody>
        </p:sp>
      </p:grpSp>
      <p:grpSp>
        <p:nvGrpSpPr>
          <p:cNvPr id="17" name="Group 16"/>
          <p:cNvGrpSpPr/>
          <p:nvPr/>
        </p:nvGrpSpPr>
        <p:grpSpPr>
          <a:xfrm>
            <a:off x="3379323" y="6418918"/>
            <a:ext cx="1436407" cy="439082"/>
            <a:chOff x="4772012" y="0"/>
            <a:chExt cx="1436407" cy="439082"/>
          </a:xfrm>
        </p:grpSpPr>
        <p:sp>
          <p:nvSpPr>
            <p:cNvPr id="18" name="Arrow: Chevron 17"/>
            <p:cNvSpPr/>
            <p:nvPr/>
          </p:nvSpPr>
          <p:spPr>
            <a:xfrm>
              <a:off x="4772012" y="0"/>
              <a:ext cx="1436407"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9" name="Arrow: Chevron 8"/>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anose="020B0604020202020204" pitchFamily="34" charset="0"/>
                  <a:cs typeface="Arial" panose="020B0604020202020204" pitchFamily="34" charset="0"/>
                </a:rPr>
                <a:t>Commentary</a:t>
              </a:r>
            </a:p>
          </p:txBody>
        </p:sp>
      </p:grpSp>
      <p:grpSp>
        <p:nvGrpSpPr>
          <p:cNvPr id="20" name="Group 19"/>
          <p:cNvGrpSpPr/>
          <p:nvPr/>
        </p:nvGrpSpPr>
        <p:grpSpPr>
          <a:xfrm>
            <a:off x="4633307" y="6418918"/>
            <a:ext cx="1824241" cy="439082"/>
            <a:chOff x="6025996" y="0"/>
            <a:chExt cx="1824241" cy="439082"/>
          </a:xfrm>
        </p:grpSpPr>
        <p:sp>
          <p:nvSpPr>
            <p:cNvPr id="21" name="Arrow: Chevron 20"/>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2" name="Arrow: Chevron 10"/>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anose="020B0604020202020204" pitchFamily="34" charset="0"/>
                  <a:cs typeface="Arial" panose="020B0604020202020204" pitchFamily="34" charset="0"/>
                </a:rPr>
                <a:t>Clarification</a:t>
              </a:r>
            </a:p>
          </p:txBody>
        </p:sp>
      </p:grpSp>
      <p:grpSp>
        <p:nvGrpSpPr>
          <p:cNvPr id="23" name="Group 22"/>
          <p:cNvGrpSpPr/>
          <p:nvPr/>
        </p:nvGrpSpPr>
        <p:grpSpPr>
          <a:xfrm>
            <a:off x="6275124" y="6418918"/>
            <a:ext cx="1824241" cy="439082"/>
            <a:chOff x="7667813" y="0"/>
            <a:chExt cx="1824241" cy="439082"/>
          </a:xfrm>
        </p:grpSpPr>
        <p:sp>
          <p:nvSpPr>
            <p:cNvPr id="24" name="Arrow: Chevron 23"/>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Arrow: Chevron 12"/>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anose="020B0604020202020204" pitchFamily="34" charset="0"/>
                  <a:cs typeface="Arial" panose="020B0604020202020204" pitchFamily="34" charset="0"/>
                </a:rPr>
                <a:t>Dialog</a:t>
              </a:r>
            </a:p>
          </p:txBody>
        </p:sp>
      </p:grpSp>
      <p:grpSp>
        <p:nvGrpSpPr>
          <p:cNvPr id="26" name="Group 25"/>
          <p:cNvGrpSpPr/>
          <p:nvPr/>
        </p:nvGrpSpPr>
        <p:grpSpPr>
          <a:xfrm>
            <a:off x="7916940" y="6418918"/>
            <a:ext cx="1361248" cy="439082"/>
            <a:chOff x="9309630" y="0"/>
            <a:chExt cx="1361248" cy="439082"/>
          </a:xfrm>
        </p:grpSpPr>
        <p:sp>
          <p:nvSpPr>
            <p:cNvPr id="27" name="Arrow: Chevron 26"/>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Arrow: Chevron 14"/>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anose="020B0604020202020204" pitchFamily="34" charset="0"/>
                  <a:cs typeface="Arial" panose="020B0604020202020204" pitchFamily="34" charset="0"/>
                </a:rPr>
                <a:t>Closing Remarks </a:t>
              </a:r>
            </a:p>
          </p:txBody>
        </p:sp>
      </p:grpSp>
      <p:pic>
        <p:nvPicPr>
          <p:cNvPr id="2" name="Picture 1"/>
          <p:cNvPicPr>
            <a:picLocks noChangeAspect="1"/>
          </p:cNvPicPr>
          <p:nvPr/>
        </p:nvPicPr>
        <p:blipFill>
          <a:blip r:embed="rId3"/>
          <a:stretch>
            <a:fillRect/>
          </a:stretch>
        </p:blipFill>
        <p:spPr>
          <a:xfrm>
            <a:off x="9906000" y="457200"/>
            <a:ext cx="2060627" cy="2298391"/>
          </a:xfrm>
          <a:prstGeom prst="rect">
            <a:avLst/>
          </a:prstGeom>
        </p:spPr>
      </p:pic>
      <p:sp>
        <p:nvSpPr>
          <p:cNvPr id="46" name="Content Placeholder 2">
            <a:extLst>
              <a:ext uri="{FF2B5EF4-FFF2-40B4-BE49-F238E27FC236}">
                <a16:creationId xmlns:a16="http://schemas.microsoft.com/office/drawing/2014/main" id="{73651757-66A3-4E94-B1C1-BFC28B55087C}"/>
              </a:ext>
            </a:extLst>
          </p:cNvPr>
          <p:cNvSpPr txBox="1">
            <a:spLocks/>
          </p:cNvSpPr>
          <p:nvPr/>
        </p:nvSpPr>
        <p:spPr>
          <a:xfrm>
            <a:off x="228600" y="914400"/>
            <a:ext cx="5497830" cy="5374640"/>
          </a:xfrm>
          <a:ln w="12700">
            <a:solidFill>
              <a:sysClr val="windowText" lastClr="000000"/>
            </a:solidFill>
          </a:ln>
        </p:spPr>
        <p:txBody>
          <a:bodyPr/>
          <a:lstStyle>
            <a:lvl1pPr marL="0" indent="0" algn="l" defTabSz="914400" rtl="0" eaLnBrk="1" latinLnBrk="0" hangingPunct="1">
              <a:spcBef>
                <a:spcPct val="20000"/>
              </a:spcBef>
              <a:buFont typeface="Arial" panose="020B0604020202020204" pitchFamily="34" charset="0"/>
              <a:buNone/>
              <a:defRPr sz="2000" b="1" kern="1200">
                <a:solidFill>
                  <a:srgbClr val="993300"/>
                </a:solidFill>
                <a:latin typeface="+mn-lt"/>
                <a:ea typeface="+mn-ea"/>
                <a:cs typeface="+mn-cs"/>
              </a:defRPr>
            </a:lvl1pPr>
            <a:lvl2pPr marL="344805" indent="-333375" algn="l" defTabSz="10337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568325" indent="-224155"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993300"/>
                </a:solidFill>
                <a:effectLst/>
                <a:uLnTx/>
                <a:uFillTx/>
                <a:latin typeface="Calibri"/>
                <a:ea typeface="+mn-ea"/>
                <a:cs typeface="+mn-cs"/>
              </a:rPr>
              <a:t>1.  </a:t>
            </a:r>
            <a:r>
              <a:rPr kumimoji="0" lang="en-US" sz="1800" b="1" i="0" u="none" strike="noStrike" kern="1200" cap="none" spc="0" normalizeH="0" baseline="0" noProof="0" dirty="0">
                <a:ln>
                  <a:noFill/>
                </a:ln>
                <a:solidFill>
                  <a:srgbClr val="993300"/>
                </a:solidFill>
                <a:effectLst/>
                <a:uLnTx/>
                <a:uFillTx/>
                <a:latin typeface="Calibri"/>
                <a:ea typeface="+mn-ea"/>
                <a:cs typeface="+mn-cs"/>
              </a:rPr>
              <a:t>Name of Trust / Funding Agency / Organization: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2000" b="1" i="0" u="none" strike="noStrike" kern="1200" cap="none" spc="0" normalizeH="0" baseline="0" noProof="0" dirty="0">
                <a:ln>
                  <a:noFill/>
                </a:ln>
                <a:solidFill>
                  <a:srgbClr val="993300"/>
                </a:solidFill>
                <a:effectLst/>
                <a:uLnTx/>
                <a:uFillTx/>
                <a:latin typeface="Calibri"/>
                <a:ea typeface="新細明體" panose="02020500000000000000" pitchFamily="18" charset="-120"/>
                <a:cs typeface="+mn-cs"/>
              </a:rPr>
              <a:t>The Incorporated Trustees of the Zoroastrian Charity Funds of Hong Kong, Canton and Macao</a:t>
            </a:r>
          </a:p>
          <a:p>
            <a:pPr marL="344805" marR="0" lvl="1" indent="-333375" algn="l" defTabSz="103378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Goal / vision:</a:t>
            </a:r>
          </a:p>
          <a:p>
            <a:pPr marL="568325" marR="0" lvl="2" indent="-224155"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zh-TW" altLang="en-US" sz="18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rPr>
              <a:t>To support and help Charitable wherever needed.</a:t>
            </a:r>
          </a:p>
          <a:p>
            <a:pPr marL="568325" marR="0" lvl="2" indent="-224155"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zh-TW" altLang="en-US" sz="18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rPr>
              <a:t>Promote the wellbeing of our Zoroastrian community.</a:t>
            </a:r>
          </a:p>
          <a:p>
            <a:pPr marL="344805" marR="0" lvl="1" indent="-333375" algn="l" defTabSz="103378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Type of funding:</a:t>
            </a:r>
          </a:p>
          <a:p>
            <a:pPr marL="568325" marR="0" lvl="2" indent="-224155"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Loan</a:t>
            </a:r>
          </a:p>
          <a:p>
            <a:pPr marL="344805" marR="0" lvl="1" indent="-333375" algn="l" defTabSz="103378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Amount:</a:t>
            </a:r>
          </a:p>
          <a:p>
            <a:pPr marL="568325" marR="0" lvl="2" indent="-224155"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zh-TW" altLang="en-US" sz="18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rPr>
              <a:t>US$5,000 loan to students in USA</a:t>
            </a:r>
          </a:p>
          <a:p>
            <a:pPr marL="344805" marR="0" lvl="1" indent="-333375" algn="l" defTabSz="103378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Number awarded</a:t>
            </a:r>
            <a:r>
              <a:rPr kumimoji="0" lang="en-US" altLang="zh-TW" sz="20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rPr>
              <a:t>:</a:t>
            </a:r>
          </a:p>
          <a:p>
            <a:pPr marL="568325" marR="0" lvl="2" indent="-224155"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zh-TW" altLang="en-US" sz="18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rPr>
              <a:t>Annually about 80 students globally each year.</a:t>
            </a:r>
          </a:p>
          <a:p>
            <a:pPr marL="344805" marR="0" lvl="1" indent="-333375" algn="l" defTabSz="103378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Conditions:</a:t>
            </a:r>
          </a:p>
          <a:p>
            <a:pPr marL="568325" marR="0" lvl="2" indent="-224155"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zh-TW" altLang="en-US" sz="18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rPr>
              <a:t>Must satisfy the criteria as per our Form, which needs to be filled up</a:t>
            </a:r>
          </a:p>
          <a:p>
            <a:pPr marL="11430" marR="0" lvl="1" indent="0" algn="l" defTabSz="103378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zh-TW" altLang="en-US" sz="20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sp>
        <p:nvSpPr>
          <p:cNvPr id="47" name="Content Placeholder 3">
            <a:extLst>
              <a:ext uri="{FF2B5EF4-FFF2-40B4-BE49-F238E27FC236}">
                <a16:creationId xmlns:a16="http://schemas.microsoft.com/office/drawing/2014/main" id="{C72B2D3C-29C5-469F-B499-AD1038B97E96}"/>
              </a:ext>
            </a:extLst>
          </p:cNvPr>
          <p:cNvSpPr txBox="1">
            <a:spLocks/>
          </p:cNvSpPr>
          <p:nvPr/>
        </p:nvSpPr>
        <p:spPr>
          <a:xfrm>
            <a:off x="5943600" y="990600"/>
            <a:ext cx="3992245" cy="1193800"/>
          </a:xfrm>
          <a:ln>
            <a:solidFill>
              <a:sysClr val="windowText" lastClr="000000"/>
            </a:solidFill>
          </a:ln>
        </p:spPr>
        <p:txBody>
          <a:bodyPr/>
          <a:lstStyle>
            <a:lvl1pPr marL="342900" indent="-342900" algn="l" defTabSz="914400" rtl="0" eaLnBrk="1" latinLnBrk="0" hangingPunct="1">
              <a:spcBef>
                <a:spcPct val="20000"/>
              </a:spcBef>
              <a:buFont typeface="Arial" panose="020B0604020202020204" pitchFamily="34" charset="0"/>
              <a:buChar char="•"/>
              <a:defRPr lang="en-US" sz="2000" b="1" kern="1200" dirty="0" smtClean="0">
                <a:solidFill>
                  <a:srgbClr val="993300"/>
                </a:solidFill>
                <a:latin typeface="+mn-lt"/>
                <a:ea typeface="+mn-ea"/>
                <a:cs typeface="+mn-cs"/>
              </a:defRPr>
            </a:lvl1pPr>
            <a:lvl2pPr marL="338455" indent="-338455" algn="l" defTabSz="795655"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2pPr>
            <a:lvl3pPr marL="687070" indent="-3429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C0504D"/>
              </a:buClr>
              <a:buSzTx/>
              <a:buFont typeface="Arial" panose="020B0604020202020204" pitchFamily="34" charset="0"/>
              <a:buNone/>
              <a:tabLst/>
              <a:defRPr/>
            </a:pPr>
            <a:r>
              <a:rPr kumimoji="0" lang="en-US" sz="2000" b="1" i="0" u="none" strike="noStrike" kern="1200" cap="none" spc="0" normalizeH="0" baseline="0" noProof="0" dirty="0">
                <a:ln>
                  <a:noFill/>
                </a:ln>
                <a:solidFill>
                  <a:srgbClr val="993300"/>
                </a:solidFill>
                <a:effectLst/>
                <a:uLnTx/>
                <a:uFillTx/>
                <a:latin typeface="Calibri"/>
                <a:ea typeface="+mn-ea"/>
                <a:cs typeface="+mn-cs"/>
              </a:rPr>
              <a:t>2. Timeline for Application</a:t>
            </a:r>
          </a:p>
          <a:p>
            <a:pPr marL="338455" marR="0" lvl="1" indent="-338455" algn="l" defTabSz="79565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Usually, 3 months prior to entering University.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8" name="Content Placeholder 4">
            <a:extLst>
              <a:ext uri="{FF2B5EF4-FFF2-40B4-BE49-F238E27FC236}">
                <a16:creationId xmlns:a16="http://schemas.microsoft.com/office/drawing/2014/main" id="{03F0C2E8-A779-4624-9DC3-79866389C11A}"/>
              </a:ext>
            </a:extLst>
          </p:cNvPr>
          <p:cNvSpPr txBox="1">
            <a:spLocks/>
          </p:cNvSpPr>
          <p:nvPr/>
        </p:nvSpPr>
        <p:spPr>
          <a:xfrm>
            <a:off x="5784215" y="2286000"/>
            <a:ext cx="3992245" cy="2685415"/>
          </a:xfrm>
          <a:ln w="12700">
            <a:solidFill>
              <a:sysClr val="windowText" lastClr="000000"/>
            </a:solidFill>
          </a:ln>
        </p:spPr>
        <p:txBody>
          <a:bodyPr/>
          <a:lstStyle>
            <a:lvl1pPr marL="342900" indent="-342900" algn="l" defTabSz="914400" rtl="0" eaLnBrk="1" latinLnBrk="0" hangingPunct="1">
              <a:spcBef>
                <a:spcPct val="20000"/>
              </a:spcBef>
              <a:buFont typeface="Arial" panose="020B0604020202020204" pitchFamily="34" charset="0"/>
              <a:buChar char="•"/>
              <a:defRPr lang="en-US" sz="2000" b="1" kern="1200" dirty="0" smtClean="0">
                <a:solidFill>
                  <a:srgbClr val="993300"/>
                </a:solidFill>
                <a:latin typeface="+mn-lt"/>
                <a:ea typeface="+mn-ea"/>
                <a:cs typeface="+mn-cs"/>
              </a:defRPr>
            </a:lvl1pPr>
            <a:lvl2pPr marL="349250" indent="-338455"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2pPr>
            <a:lvl3pPr marL="687070" indent="-3429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C0504D"/>
              </a:buClr>
              <a:buSzTx/>
              <a:buFont typeface="Arial" panose="020B0604020202020204" pitchFamily="34" charset="0"/>
              <a:buNone/>
              <a:tabLst/>
              <a:defRPr/>
            </a:pPr>
            <a:r>
              <a:rPr kumimoji="0" lang="en-US" sz="2000" b="1" i="0" u="none" strike="noStrike" kern="1200" cap="none" spc="0" normalizeH="0" baseline="0" noProof="0" dirty="0">
                <a:ln>
                  <a:noFill/>
                </a:ln>
                <a:solidFill>
                  <a:srgbClr val="993300"/>
                </a:solidFill>
                <a:effectLst/>
                <a:uLnTx/>
                <a:uFillTx/>
                <a:latin typeface="Calibri"/>
                <a:ea typeface="+mn-ea"/>
                <a:cs typeface="+mn-cs"/>
              </a:rPr>
              <a:t>3. Documents for Application</a:t>
            </a:r>
            <a:endParaRPr kumimoji="0" lang="en-US" sz="1600" b="1" i="0" u="none" strike="noStrike" kern="1200" cap="none" spc="0" normalizeH="0" baseline="0" noProof="0" dirty="0">
              <a:ln>
                <a:noFill/>
              </a:ln>
              <a:solidFill>
                <a:srgbClr val="993300"/>
              </a:solidFill>
              <a:effectLst/>
              <a:uLnTx/>
              <a:uFillTx/>
              <a:latin typeface="Calibri"/>
              <a:ea typeface="+mn-ea"/>
              <a:cs typeface="+mn-cs"/>
            </a:endParaRPr>
          </a:p>
          <a:p>
            <a:pPr marL="349250" marR="0" lvl="1" indent="-33845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As per our Form, including the University confirmed admission letter with the course to be taken.</a:t>
            </a:r>
          </a:p>
          <a:p>
            <a:pPr marL="349250" marR="0" lvl="1" indent="-33845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any other Trusts that have been applied with the amounts if approved.</a:t>
            </a:r>
          </a:p>
        </p:txBody>
      </p:sp>
      <p:sp>
        <p:nvSpPr>
          <p:cNvPr id="49" name="Content Placeholder 3">
            <a:extLst>
              <a:ext uri="{FF2B5EF4-FFF2-40B4-BE49-F238E27FC236}">
                <a16:creationId xmlns:a16="http://schemas.microsoft.com/office/drawing/2014/main" id="{D47370DD-B360-4CDB-A26F-4A6F48BC9C9B}"/>
              </a:ext>
            </a:extLst>
          </p:cNvPr>
          <p:cNvSpPr/>
          <p:nvPr/>
        </p:nvSpPr>
        <p:spPr>
          <a:xfrm>
            <a:off x="5867400" y="5029200"/>
            <a:ext cx="3992880" cy="1327150"/>
          </a:xfrm>
          <a:ln>
            <a:solidFill>
              <a:sysClr val="windowText" lastClr="000000"/>
            </a:solidFill>
          </a:ln>
        </p:spPr>
        <p:txBody>
          <a:bodyPr vert="horz" rtlCol="0">
            <a:normAutofit/>
          </a:bodyPr>
          <a:lstStyle>
            <a:lvl1pPr>
              <a:defRPr lang="en-US" sz="2000" b="1" dirty="0" smtClean="0">
                <a:solidFill>
                  <a:srgbClr val="993300"/>
                </a:solidFill>
                <a:latin typeface="+mn-lt"/>
                <a:ea typeface="+mn-ea"/>
                <a:cs typeface="+mn-cs"/>
              </a:defRPr>
            </a:lvl1pPr>
            <a:lvl2pPr marL="338455" indent="-338455" defTabSz="795655">
              <a:defRPr lang="en-US" sz="2000" dirty="0" smtClean="0">
                <a:solidFill>
                  <a:schemeClr val="tx1"/>
                </a:solidFill>
                <a:latin typeface="+mn-lt"/>
              </a:defRPr>
            </a:lvl2pPr>
            <a:lvl3pPr marL="687070" indent="-342900">
              <a:defRPr lang="en-US" sz="1800" dirty="0" smtClean="0">
                <a:solidFill>
                  <a:schemeClr val="tx1"/>
                </a:solidFill>
                <a:latin typeface="+mn-lt"/>
              </a:defRPr>
            </a:lvl3pPr>
          </a:lstStyle>
          <a:p>
            <a:pPr marL="457200" marR="0" lvl="0" indent="-457200" defTabSz="914400" eaLnBrk="0" fontAlgn="base" latinLnBrk="0" hangingPunct="0">
              <a:lnSpc>
                <a:spcPct val="100000"/>
              </a:lnSpc>
              <a:spcBef>
                <a:spcPct val="20000"/>
              </a:spcBef>
              <a:spcAft>
                <a:spcPts val="0"/>
              </a:spcAft>
              <a:buClr>
                <a:srgbClr val="C0504D"/>
              </a:buClr>
              <a:buSzTx/>
              <a:buFont typeface="Arial" panose="020B0604020202020204" pitchFamily="34" charset="0"/>
              <a:buNone/>
              <a:tabLst/>
              <a:defRPr/>
            </a:pPr>
            <a:r>
              <a:rPr kumimoji="0" lang="en-US" sz="2000" b="1" i="0" u="none" strike="noStrike" kern="0" cap="none" spc="0" normalizeH="0" baseline="0" noProof="0" dirty="0">
                <a:ln>
                  <a:noFill/>
                </a:ln>
                <a:solidFill>
                  <a:srgbClr val="993300"/>
                </a:solidFill>
                <a:effectLst/>
                <a:uLnTx/>
                <a:uFillTx/>
                <a:latin typeface="Calibri"/>
                <a:ea typeface="+mn-ea"/>
                <a:cs typeface="+mn-cs"/>
                <a:sym typeface="+mn-ea"/>
              </a:rPr>
              <a:t>4. Contact Information</a:t>
            </a:r>
          </a:p>
          <a:p>
            <a:pPr marL="338455" marR="0" lvl="1" indent="-338455" defTabSz="795655"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Calibri"/>
                <a:sym typeface="+mn-ea"/>
              </a:rPr>
              <a:t>Mr Neville Shroff at email </a:t>
            </a:r>
            <a:r>
              <a:rPr kumimoji="0" lang="en-US" sz="2000" b="0" i="0" u="none" strike="noStrike" kern="0" cap="none" spc="0" normalizeH="0" baseline="0" noProof="0" dirty="0">
                <a:ln>
                  <a:noFill/>
                </a:ln>
                <a:solidFill>
                  <a:prstClr val="black"/>
                </a:solidFill>
                <a:effectLst/>
                <a:uLnTx/>
                <a:uFillTx/>
                <a:latin typeface="Calibri"/>
                <a:sym typeface="+mn-ea"/>
                <a:hlinkClick r:id="rId4"/>
              </a:rPr>
              <a:t>nshroff@shroff.com.hk</a:t>
            </a:r>
            <a:r>
              <a:rPr kumimoji="0" lang="en-US" sz="2000" b="0" i="0" u="none" strike="noStrike" kern="0" cap="none" spc="0" normalizeH="0" baseline="0" noProof="0" dirty="0">
                <a:ln>
                  <a:noFill/>
                </a:ln>
                <a:solidFill>
                  <a:prstClr val="black"/>
                </a:solidFill>
                <a:effectLst/>
                <a:uLnTx/>
                <a:uFillTx/>
                <a:latin typeface="Calibri"/>
                <a:sym typeface="+mn-ea"/>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91EB0AB-9899-4A26-BFB1-FF6BA8B1B053}"/>
              </a:ext>
            </a:extLst>
          </p:cNvPr>
          <p:cNvSpPr>
            <a:spLocks noGrp="1"/>
          </p:cNvSpPr>
          <p:nvPr>
            <p:ph type="title"/>
          </p:nvPr>
        </p:nvSpPr>
        <p:spPr>
          <a:xfrm>
            <a:off x="914400" y="304800"/>
            <a:ext cx="5029200" cy="715962"/>
          </a:xfrm>
        </p:spPr>
        <p:txBody>
          <a:bodyPr/>
          <a:lstStyle/>
          <a:p>
            <a:r>
              <a:rPr lang="en-US" sz="3600" b="1" dirty="0">
                <a:solidFill>
                  <a:srgbClr val="C00000"/>
                </a:solidFill>
              </a:rPr>
              <a:t>T.J. Ravishankar</a:t>
            </a:r>
          </a:p>
        </p:txBody>
      </p:sp>
      <p:grpSp>
        <p:nvGrpSpPr>
          <p:cNvPr id="7" name="Group 6">
            <a:extLst>
              <a:ext uri="{FF2B5EF4-FFF2-40B4-BE49-F238E27FC236}">
                <a16:creationId xmlns:a16="http://schemas.microsoft.com/office/drawing/2014/main" id="{177D416D-C2BE-46AA-AFE7-9EC3B4CF7A53}"/>
              </a:ext>
            </a:extLst>
          </p:cNvPr>
          <p:cNvGrpSpPr/>
          <p:nvPr/>
        </p:nvGrpSpPr>
        <p:grpSpPr>
          <a:xfrm>
            <a:off x="0" y="6438971"/>
            <a:ext cx="2098278" cy="439082"/>
            <a:chOff x="1408732" y="0"/>
            <a:chExt cx="2098278" cy="439082"/>
          </a:xfrm>
        </p:grpSpPr>
        <p:sp>
          <p:nvSpPr>
            <p:cNvPr id="8" name="Arrow: Chevron 7">
              <a:extLst>
                <a:ext uri="{FF2B5EF4-FFF2-40B4-BE49-F238E27FC236}">
                  <a16:creationId xmlns:a16="http://schemas.microsoft.com/office/drawing/2014/main" id="{82888F44-29D2-4CF3-9B9C-1D4FF8D725ED}"/>
                </a:ext>
              </a:extLst>
            </p:cNvPr>
            <p:cNvSpPr/>
            <p:nvPr/>
          </p:nvSpPr>
          <p:spPr>
            <a:xfrm>
              <a:off x="1408732" y="0"/>
              <a:ext cx="2098278"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Arrow: Chevron 4">
              <a:extLst>
                <a:ext uri="{FF2B5EF4-FFF2-40B4-BE49-F238E27FC236}">
                  <a16:creationId xmlns:a16="http://schemas.microsoft.com/office/drawing/2014/main" id="{5EC822FA-F192-4CF7-B7D1-6776EF272DA3}"/>
                </a:ext>
              </a:extLst>
            </p:cNvPr>
            <p:cNvSpPr txBox="1"/>
            <p:nvPr/>
          </p:nvSpPr>
          <p:spPr>
            <a:xfrm>
              <a:off x="1628273" y="0"/>
              <a:ext cx="165919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Opening</a:t>
              </a:r>
            </a:p>
          </p:txBody>
        </p:sp>
      </p:grpSp>
      <p:grpSp>
        <p:nvGrpSpPr>
          <p:cNvPr id="12" name="Group 11">
            <a:extLst>
              <a:ext uri="{FF2B5EF4-FFF2-40B4-BE49-F238E27FC236}">
                <a16:creationId xmlns:a16="http://schemas.microsoft.com/office/drawing/2014/main" id="{7D516FDB-BA1C-41CF-966E-131281C52CA9}"/>
              </a:ext>
            </a:extLst>
          </p:cNvPr>
          <p:cNvGrpSpPr/>
          <p:nvPr/>
        </p:nvGrpSpPr>
        <p:grpSpPr>
          <a:xfrm>
            <a:off x="1915855" y="6438971"/>
            <a:ext cx="1629850" cy="439082"/>
            <a:chOff x="3324587" y="0"/>
            <a:chExt cx="1629850" cy="439082"/>
          </a:xfrm>
        </p:grpSpPr>
        <p:sp>
          <p:nvSpPr>
            <p:cNvPr id="13" name="Arrow: Chevron 12">
              <a:extLst>
                <a:ext uri="{FF2B5EF4-FFF2-40B4-BE49-F238E27FC236}">
                  <a16:creationId xmlns:a16="http://schemas.microsoft.com/office/drawing/2014/main" id="{3FCE9DF2-6EBB-4D5D-BED8-A39029786695}"/>
                </a:ext>
              </a:extLst>
            </p:cNvPr>
            <p:cNvSpPr/>
            <p:nvPr/>
          </p:nvSpPr>
          <p:spPr>
            <a:xfrm>
              <a:off x="3324587" y="0"/>
              <a:ext cx="1629850" cy="439082"/>
            </a:xfrm>
            <a:prstGeom prst="chevron">
              <a:avLst/>
            </a:prstGeom>
            <a:solidFill>
              <a:srgbClr val="00B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Arrow: Chevron 6">
              <a:extLst>
                <a:ext uri="{FF2B5EF4-FFF2-40B4-BE49-F238E27FC236}">
                  <a16:creationId xmlns:a16="http://schemas.microsoft.com/office/drawing/2014/main" id="{5CCCCA35-B013-49ED-90E7-8375EE81FA3C}"/>
                </a:ext>
              </a:extLst>
            </p:cNvPr>
            <p:cNvSpPr txBox="1"/>
            <p:nvPr/>
          </p:nvSpPr>
          <p:spPr>
            <a:xfrm>
              <a:off x="3544128" y="0"/>
              <a:ext cx="1190768"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Panelists</a:t>
              </a:r>
            </a:p>
          </p:txBody>
        </p:sp>
      </p:grpSp>
      <p:grpSp>
        <p:nvGrpSpPr>
          <p:cNvPr id="15" name="Group 14">
            <a:extLst>
              <a:ext uri="{FF2B5EF4-FFF2-40B4-BE49-F238E27FC236}">
                <a16:creationId xmlns:a16="http://schemas.microsoft.com/office/drawing/2014/main" id="{9FBB35AC-E634-4AC1-815B-186D2A33A6FD}"/>
              </a:ext>
            </a:extLst>
          </p:cNvPr>
          <p:cNvGrpSpPr/>
          <p:nvPr/>
        </p:nvGrpSpPr>
        <p:grpSpPr>
          <a:xfrm>
            <a:off x="3363281" y="6438971"/>
            <a:ext cx="1436407" cy="439082"/>
            <a:chOff x="4772012" y="0"/>
            <a:chExt cx="1436407" cy="439082"/>
          </a:xfrm>
        </p:grpSpPr>
        <p:sp>
          <p:nvSpPr>
            <p:cNvPr id="16" name="Arrow: Chevron 15">
              <a:extLst>
                <a:ext uri="{FF2B5EF4-FFF2-40B4-BE49-F238E27FC236}">
                  <a16:creationId xmlns:a16="http://schemas.microsoft.com/office/drawing/2014/main" id="{77F17E0F-E515-46EB-9F1E-90AF0BD7935A}"/>
                </a:ext>
              </a:extLst>
            </p:cNvPr>
            <p:cNvSpPr/>
            <p:nvPr/>
          </p:nvSpPr>
          <p:spPr>
            <a:xfrm>
              <a:off x="4772012" y="0"/>
              <a:ext cx="1436407"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Arrow: Chevron 8">
              <a:extLst>
                <a:ext uri="{FF2B5EF4-FFF2-40B4-BE49-F238E27FC236}">
                  <a16:creationId xmlns:a16="http://schemas.microsoft.com/office/drawing/2014/main" id="{E51700EC-1497-4EA1-A430-4D36ED4A8419}"/>
                </a:ext>
              </a:extLst>
            </p:cNvPr>
            <p:cNvSpPr txBox="1"/>
            <p:nvPr/>
          </p:nvSpPr>
          <p:spPr>
            <a:xfrm>
              <a:off x="4991553" y="0"/>
              <a:ext cx="997325"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Commentary</a:t>
              </a:r>
            </a:p>
          </p:txBody>
        </p:sp>
      </p:grpSp>
      <p:grpSp>
        <p:nvGrpSpPr>
          <p:cNvPr id="18" name="Group 17">
            <a:extLst>
              <a:ext uri="{FF2B5EF4-FFF2-40B4-BE49-F238E27FC236}">
                <a16:creationId xmlns:a16="http://schemas.microsoft.com/office/drawing/2014/main" id="{CF648256-4EF5-4383-882F-FFAE7E7F6B49}"/>
              </a:ext>
            </a:extLst>
          </p:cNvPr>
          <p:cNvGrpSpPr/>
          <p:nvPr/>
        </p:nvGrpSpPr>
        <p:grpSpPr>
          <a:xfrm>
            <a:off x="4617265" y="6438971"/>
            <a:ext cx="1824241" cy="439082"/>
            <a:chOff x="6025996" y="0"/>
            <a:chExt cx="1824241" cy="439082"/>
          </a:xfrm>
        </p:grpSpPr>
        <p:sp>
          <p:nvSpPr>
            <p:cNvPr id="19" name="Arrow: Chevron 18">
              <a:extLst>
                <a:ext uri="{FF2B5EF4-FFF2-40B4-BE49-F238E27FC236}">
                  <a16:creationId xmlns:a16="http://schemas.microsoft.com/office/drawing/2014/main" id="{CE4990F1-BD3D-4D77-B80B-429E2F2E4A2D}"/>
                </a:ext>
              </a:extLst>
            </p:cNvPr>
            <p:cNvSpPr/>
            <p:nvPr/>
          </p:nvSpPr>
          <p:spPr>
            <a:xfrm>
              <a:off x="6025996" y="0"/>
              <a:ext cx="1824241"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Arrow: Chevron 10">
              <a:extLst>
                <a:ext uri="{FF2B5EF4-FFF2-40B4-BE49-F238E27FC236}">
                  <a16:creationId xmlns:a16="http://schemas.microsoft.com/office/drawing/2014/main" id="{FC671C26-E3EA-4FD0-8E49-7155B44F50B3}"/>
                </a:ext>
              </a:extLst>
            </p:cNvPr>
            <p:cNvSpPr txBox="1"/>
            <p:nvPr/>
          </p:nvSpPr>
          <p:spPr>
            <a:xfrm>
              <a:off x="6245537"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Clarification</a:t>
              </a:r>
            </a:p>
          </p:txBody>
        </p:sp>
      </p:grpSp>
      <p:grpSp>
        <p:nvGrpSpPr>
          <p:cNvPr id="21" name="Group 20">
            <a:extLst>
              <a:ext uri="{FF2B5EF4-FFF2-40B4-BE49-F238E27FC236}">
                <a16:creationId xmlns:a16="http://schemas.microsoft.com/office/drawing/2014/main" id="{DC27B429-604E-4119-83FF-5CA3556493F4}"/>
              </a:ext>
            </a:extLst>
          </p:cNvPr>
          <p:cNvGrpSpPr/>
          <p:nvPr/>
        </p:nvGrpSpPr>
        <p:grpSpPr>
          <a:xfrm>
            <a:off x="6259082" y="6438971"/>
            <a:ext cx="1824241" cy="439082"/>
            <a:chOff x="7667813" y="0"/>
            <a:chExt cx="1824241" cy="439082"/>
          </a:xfrm>
        </p:grpSpPr>
        <p:sp>
          <p:nvSpPr>
            <p:cNvPr id="22" name="Arrow: Chevron 21">
              <a:extLst>
                <a:ext uri="{FF2B5EF4-FFF2-40B4-BE49-F238E27FC236}">
                  <a16:creationId xmlns:a16="http://schemas.microsoft.com/office/drawing/2014/main" id="{F9B1608F-2019-4588-B48F-8703E2887502}"/>
                </a:ext>
              </a:extLst>
            </p:cNvPr>
            <p:cNvSpPr/>
            <p:nvPr/>
          </p:nvSpPr>
          <p:spPr>
            <a:xfrm>
              <a:off x="7667813" y="0"/>
              <a:ext cx="1824241" cy="439082"/>
            </a:xfrm>
            <a:prstGeom prst="chevron">
              <a:avLst/>
            </a:prstGeom>
            <a:solidFill>
              <a:srgbClr val="95373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Arrow: Chevron 12">
              <a:extLst>
                <a:ext uri="{FF2B5EF4-FFF2-40B4-BE49-F238E27FC236}">
                  <a16:creationId xmlns:a16="http://schemas.microsoft.com/office/drawing/2014/main" id="{1E10581D-8ADE-447A-8D93-675091BB37CD}"/>
                </a:ext>
              </a:extLst>
            </p:cNvPr>
            <p:cNvSpPr txBox="1"/>
            <p:nvPr/>
          </p:nvSpPr>
          <p:spPr>
            <a:xfrm>
              <a:off x="7887354" y="0"/>
              <a:ext cx="1385159"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lnSpc>
                  <a:spcPct val="90000"/>
                </a:lnSpc>
                <a:spcBef>
                  <a:spcPct val="0"/>
                </a:spcBef>
                <a:spcAft>
                  <a:spcPct val="35000"/>
                </a:spcAft>
              </a:pPr>
              <a:r>
                <a:rPr lang="en-US" sz="1100" b="1" dirty="0">
                  <a:solidFill>
                    <a:sysClr val="window" lastClr="FFFFFF"/>
                  </a:solidFill>
                  <a:latin typeface="Arial" pitchFamily="34" charset="0"/>
                  <a:cs typeface="Arial" pitchFamily="34" charset="0"/>
                </a:rPr>
                <a:t>Dialog</a:t>
              </a:r>
            </a:p>
          </p:txBody>
        </p:sp>
      </p:grpSp>
      <p:grpSp>
        <p:nvGrpSpPr>
          <p:cNvPr id="24" name="Group 23">
            <a:extLst>
              <a:ext uri="{FF2B5EF4-FFF2-40B4-BE49-F238E27FC236}">
                <a16:creationId xmlns:a16="http://schemas.microsoft.com/office/drawing/2014/main" id="{53102B0C-0CA1-4FBB-9847-233B7FD2E3BA}"/>
              </a:ext>
            </a:extLst>
          </p:cNvPr>
          <p:cNvGrpSpPr/>
          <p:nvPr/>
        </p:nvGrpSpPr>
        <p:grpSpPr>
          <a:xfrm>
            <a:off x="7900898" y="6438971"/>
            <a:ext cx="1361248" cy="439082"/>
            <a:chOff x="9309630" y="0"/>
            <a:chExt cx="1361248" cy="439082"/>
          </a:xfrm>
        </p:grpSpPr>
        <p:sp>
          <p:nvSpPr>
            <p:cNvPr id="25" name="Arrow: Chevron 24">
              <a:extLst>
                <a:ext uri="{FF2B5EF4-FFF2-40B4-BE49-F238E27FC236}">
                  <a16:creationId xmlns:a16="http://schemas.microsoft.com/office/drawing/2014/main" id="{1DC08A46-AB42-47D1-8BB1-6F565EF17971}"/>
                </a:ext>
              </a:extLst>
            </p:cNvPr>
            <p:cNvSpPr/>
            <p:nvPr/>
          </p:nvSpPr>
          <p:spPr>
            <a:xfrm>
              <a:off x="9309630" y="0"/>
              <a:ext cx="1361248" cy="439082"/>
            </a:xfrm>
            <a:prstGeom prst="chevron">
              <a:avLst/>
            </a:prstGeom>
            <a:solidFill>
              <a:srgbClr val="C0504D">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Arrow: Chevron 14">
              <a:extLst>
                <a:ext uri="{FF2B5EF4-FFF2-40B4-BE49-F238E27FC236}">
                  <a16:creationId xmlns:a16="http://schemas.microsoft.com/office/drawing/2014/main" id="{B0DF636E-0165-43E4-BD65-7D23711B04AD}"/>
                </a:ext>
              </a:extLst>
            </p:cNvPr>
            <p:cNvSpPr txBox="1"/>
            <p:nvPr/>
          </p:nvSpPr>
          <p:spPr>
            <a:xfrm>
              <a:off x="9529171" y="0"/>
              <a:ext cx="922166" cy="43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a:spcBef>
                  <a:spcPct val="0"/>
                </a:spcBef>
                <a:spcAft>
                  <a:spcPct val="35000"/>
                </a:spcAft>
              </a:pPr>
              <a:r>
                <a:rPr lang="en-US" sz="1100" b="1" dirty="0">
                  <a:solidFill>
                    <a:sysClr val="window" lastClr="FFFFFF"/>
                  </a:solidFill>
                  <a:latin typeface="Arial" pitchFamily="34" charset="0"/>
                  <a:cs typeface="Arial" pitchFamily="34" charset="0"/>
                </a:rPr>
                <a:t>Closing Remarks </a:t>
              </a:r>
            </a:p>
          </p:txBody>
        </p:sp>
      </p:grpSp>
      <p:sp>
        <p:nvSpPr>
          <p:cNvPr id="27" name="Content Placeholder 2">
            <a:extLst>
              <a:ext uri="{FF2B5EF4-FFF2-40B4-BE49-F238E27FC236}">
                <a16:creationId xmlns:a16="http://schemas.microsoft.com/office/drawing/2014/main" id="{588D96E0-DF1B-43B9-BAA4-890C0884655D}"/>
              </a:ext>
            </a:extLst>
          </p:cNvPr>
          <p:cNvSpPr txBox="1">
            <a:spLocks/>
          </p:cNvSpPr>
          <p:nvPr/>
        </p:nvSpPr>
        <p:spPr>
          <a:xfrm>
            <a:off x="5029200" y="838200"/>
            <a:ext cx="70104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buNone/>
            </a:pPr>
            <a:endParaRPr lang="en-US" sz="1600" dirty="0"/>
          </a:p>
        </p:txBody>
      </p:sp>
      <p:sp>
        <p:nvSpPr>
          <p:cNvPr id="3" name="Rectangle 2"/>
          <p:cNvSpPr/>
          <p:nvPr/>
        </p:nvSpPr>
        <p:spPr>
          <a:xfrm>
            <a:off x="381000" y="838200"/>
            <a:ext cx="9448800" cy="5324535"/>
          </a:xfrm>
          <a:prstGeom prst="rect">
            <a:avLst/>
          </a:prstGeom>
        </p:spPr>
        <p:txBody>
          <a:bodyPr wrap="square">
            <a:spAutoFit/>
          </a:bodyPr>
          <a:lstStyle/>
          <a:p>
            <a:r>
              <a:rPr lang="en-US" sz="2000" b="1" dirty="0">
                <a:latin typeface="+mj-lt"/>
              </a:rPr>
              <a:t>Position:  </a:t>
            </a:r>
            <a:r>
              <a:rPr lang="en-US" sz="2000" dirty="0">
                <a:latin typeface="+mj-lt"/>
              </a:rPr>
              <a:t>Director of The JN Tata Endowment for the Higher Education of Indians and Head, Individual Grants Program (Education), Tata Trusts.   Since July 2015.</a:t>
            </a:r>
          </a:p>
          <a:p>
            <a:r>
              <a:rPr lang="en-US" sz="2000" dirty="0">
                <a:latin typeface="+mj-lt"/>
              </a:rPr>
              <a:t>He manages various domestic and overseas scholarship programs and other initiatives in Tata Trusts</a:t>
            </a:r>
          </a:p>
          <a:p>
            <a:endParaRPr lang="en-US" sz="2000" dirty="0">
              <a:latin typeface="+mj-lt"/>
            </a:endParaRPr>
          </a:p>
          <a:p>
            <a:r>
              <a:rPr lang="en-US" sz="2000" b="1" dirty="0">
                <a:latin typeface="+mj-lt"/>
              </a:rPr>
              <a:t>Career:  </a:t>
            </a:r>
            <a:r>
              <a:rPr lang="en-US" sz="2000" dirty="0">
                <a:latin typeface="+mj-lt"/>
              </a:rPr>
              <a:t>Prior to JN Tata Endowment he was with TCS engaged in research. He spent 16 years in teaching and about 5 years in business journalism with Business India and The Economic Times. He has been a Senior Guest Faculty at the Xavier’s Institute of Communications for several years. He undertook the research and basic writing for a book on </a:t>
            </a:r>
            <a:r>
              <a:rPr lang="en-US" sz="2000" dirty="0" err="1">
                <a:latin typeface="+mj-lt"/>
              </a:rPr>
              <a:t>Ramnath</a:t>
            </a:r>
            <a:r>
              <a:rPr lang="en-US" sz="2000" dirty="0">
                <a:latin typeface="+mj-lt"/>
              </a:rPr>
              <a:t> </a:t>
            </a:r>
            <a:r>
              <a:rPr lang="en-US" sz="2000" dirty="0" err="1">
                <a:latin typeface="+mj-lt"/>
              </a:rPr>
              <a:t>Goenka</a:t>
            </a:r>
            <a:r>
              <a:rPr lang="en-US" sz="2000" dirty="0">
                <a:latin typeface="+mj-lt"/>
              </a:rPr>
              <a:t>, promoter of Indian Express and contributed to the first Indian edition of the UK-based </a:t>
            </a:r>
            <a:r>
              <a:rPr lang="en-US" sz="2000" dirty="0" err="1">
                <a:latin typeface="+mj-lt"/>
              </a:rPr>
              <a:t>Superbrand</a:t>
            </a:r>
            <a:r>
              <a:rPr lang="en-US" sz="2000" dirty="0">
                <a:latin typeface="+mj-lt"/>
              </a:rPr>
              <a:t>. He holds two Masters Degrees – M Com &amp; MA in Philosophy.</a:t>
            </a:r>
            <a:endParaRPr lang="en-IN" sz="2000" dirty="0">
              <a:latin typeface="+mj-lt"/>
            </a:endParaRPr>
          </a:p>
          <a:p>
            <a:r>
              <a:rPr lang="en-US" sz="2000" dirty="0">
                <a:latin typeface="+mj-lt"/>
              </a:rPr>
              <a:t> </a:t>
            </a:r>
          </a:p>
          <a:p>
            <a:r>
              <a:rPr lang="en-US" sz="2000" b="1" dirty="0">
                <a:latin typeface="+mj-lt"/>
              </a:rPr>
              <a:t>Contact information</a:t>
            </a:r>
            <a:endParaRPr lang="en-IN" sz="2000" b="1" dirty="0">
              <a:latin typeface="+mj-lt"/>
            </a:endParaRPr>
          </a:p>
          <a:p>
            <a:r>
              <a:rPr lang="en-US" sz="2000" dirty="0">
                <a:latin typeface="+mj-lt"/>
              </a:rPr>
              <a:t>Tel: 022-66657643</a:t>
            </a:r>
            <a:endParaRPr lang="en-IN" sz="2000" dirty="0">
              <a:latin typeface="+mj-lt"/>
            </a:endParaRPr>
          </a:p>
          <a:p>
            <a:r>
              <a:rPr lang="en-US" sz="2000" dirty="0">
                <a:latin typeface="+mj-lt"/>
              </a:rPr>
              <a:t>Email: </a:t>
            </a:r>
            <a:r>
              <a:rPr lang="en-US" sz="2000" dirty="0">
                <a:latin typeface="+mj-lt"/>
                <a:hlinkClick r:id="rId3"/>
              </a:rPr>
              <a:t>TJRAVISHANKAR@TATATRUSTS.ORG</a:t>
            </a:r>
            <a:r>
              <a:rPr lang="en-US" sz="2000" dirty="0">
                <a:latin typeface="+mj-lt"/>
              </a:rPr>
              <a:t> </a:t>
            </a:r>
            <a:endParaRPr lang="en-IN" sz="2000" dirty="0">
              <a:latin typeface="+mj-lt"/>
            </a:endParaRPr>
          </a:p>
          <a:p>
            <a:r>
              <a:rPr lang="en-US" sz="2000" dirty="0">
                <a:latin typeface="+mj-lt"/>
              </a:rPr>
              <a:t>Website: </a:t>
            </a:r>
            <a:r>
              <a:rPr lang="en-US" sz="2000" dirty="0">
                <a:latin typeface="+mj-lt"/>
                <a:hlinkClick r:id="rId4"/>
              </a:rPr>
              <a:t>WWW.JNTATAENDOWMENT.ORG</a:t>
            </a:r>
            <a:r>
              <a:rPr lang="en-US" sz="2000" dirty="0">
                <a:latin typeface="+mj-lt"/>
              </a:rPr>
              <a:t> </a:t>
            </a:r>
            <a:endParaRPr lang="en-IN" sz="2000" dirty="0">
              <a:latin typeface="+mj-lt"/>
            </a:endParaRPr>
          </a:p>
        </p:txBody>
      </p:sp>
      <p:sp>
        <p:nvSpPr>
          <p:cNvPr id="4" name="TextBox 3">
            <a:extLst>
              <a:ext uri="{FF2B5EF4-FFF2-40B4-BE49-F238E27FC236}">
                <a16:creationId xmlns:a16="http://schemas.microsoft.com/office/drawing/2014/main" id="{82E91530-75C2-4BC5-A25D-89664C3E0194}"/>
              </a:ext>
            </a:extLst>
          </p:cNvPr>
          <p:cNvSpPr txBox="1"/>
          <p:nvPr/>
        </p:nvSpPr>
        <p:spPr>
          <a:xfrm>
            <a:off x="7086600" y="5105400"/>
            <a:ext cx="3927678" cy="1600438"/>
          </a:xfrm>
          <a:prstGeom prst="rect">
            <a:avLst/>
          </a:prstGeom>
          <a:noFill/>
        </p:spPr>
        <p:txBody>
          <a:bodyPr wrap="none" rtlCol="0">
            <a:spAutoFit/>
          </a:bodyPr>
          <a:lstStyle/>
          <a:p>
            <a:r>
              <a:rPr lang="en-US" sz="2000" dirty="0">
                <a:latin typeface="+mj-lt"/>
              </a:rPr>
              <a:t>TATA Trusts</a:t>
            </a:r>
            <a:endParaRPr lang="en-IN" sz="2000" dirty="0">
              <a:latin typeface="+mj-lt"/>
            </a:endParaRPr>
          </a:p>
          <a:p>
            <a:r>
              <a:rPr lang="en-US" sz="2000" dirty="0">
                <a:latin typeface="+mj-lt"/>
              </a:rPr>
              <a:t>Mulla House, 4</a:t>
            </a:r>
            <a:r>
              <a:rPr lang="en-US" sz="2000" baseline="30000" dirty="0">
                <a:latin typeface="+mj-lt"/>
              </a:rPr>
              <a:t>th</a:t>
            </a:r>
            <a:r>
              <a:rPr lang="en-US" sz="2000" dirty="0">
                <a:latin typeface="+mj-lt"/>
              </a:rPr>
              <a:t> floor</a:t>
            </a:r>
            <a:endParaRPr lang="en-IN" sz="2000" dirty="0">
              <a:latin typeface="+mj-lt"/>
            </a:endParaRPr>
          </a:p>
          <a:p>
            <a:r>
              <a:rPr lang="en-US" sz="2000" dirty="0">
                <a:latin typeface="+mj-lt"/>
              </a:rPr>
              <a:t>51, Mahatma Gandhi Road, Fort,</a:t>
            </a:r>
            <a:endParaRPr lang="en-IN" sz="2000" dirty="0">
              <a:latin typeface="+mj-lt"/>
            </a:endParaRPr>
          </a:p>
          <a:p>
            <a:r>
              <a:rPr lang="en-US" sz="2000" dirty="0">
                <a:latin typeface="+mj-lt"/>
              </a:rPr>
              <a:t>Mumbai-400001</a:t>
            </a:r>
            <a:endParaRPr lang="en-IN" sz="2000" dirty="0">
              <a:latin typeface="+mj-lt"/>
            </a:endParaRPr>
          </a:p>
          <a:p>
            <a:endParaRPr lang="en-US" dirty="0"/>
          </a:p>
        </p:txBody>
      </p:sp>
      <p:pic>
        <p:nvPicPr>
          <p:cNvPr id="6" name="Picture 5" descr="A person wearing a suit and tie&#10;&#10;Description automatically generated">
            <a:extLst>
              <a:ext uri="{FF2B5EF4-FFF2-40B4-BE49-F238E27FC236}">
                <a16:creationId xmlns:a16="http://schemas.microsoft.com/office/drawing/2014/main" id="{2E9FC640-4895-497F-973A-004ED9DB51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304799"/>
            <a:ext cx="1811383" cy="2328921"/>
          </a:xfrm>
          <a:prstGeom prst="rect">
            <a:avLst/>
          </a:prstGeom>
        </p:spPr>
      </p:pic>
    </p:spTree>
    <p:extLst>
      <p:ext uri="{BB962C8B-B14F-4D97-AF65-F5344CB8AC3E}">
        <p14:creationId xmlns:p14="http://schemas.microsoft.com/office/powerpoint/2010/main" val="334677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11125200" cy="990600"/>
          </a:xfrm>
        </p:spPr>
        <p:txBody>
          <a:bodyPr>
            <a:normAutofit fontScale="90000"/>
          </a:bodyPr>
          <a:lstStyle/>
          <a:p>
            <a:pPr algn="ctr"/>
            <a:r>
              <a:rPr lang="en-IN" sz="3600" dirty="0">
                <a:latin typeface="+mj-lt"/>
              </a:rPr>
              <a:t>THE J.N. TATA ENDOWMENT </a:t>
            </a:r>
            <a:br>
              <a:rPr lang="en-IN" sz="3600" dirty="0">
                <a:latin typeface="+mj-lt"/>
              </a:rPr>
            </a:br>
            <a:r>
              <a:rPr lang="en-IN" sz="2400" dirty="0">
                <a:latin typeface="+mj-lt"/>
              </a:rPr>
              <a:t>FOR THE HIGHER EDUCATION OF INDIANS</a:t>
            </a:r>
            <a:endParaRPr lang="en-IN" sz="3600" dirty="0">
              <a:latin typeface="+mj-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t="6607" b="6607"/>
          <a:stretch>
            <a:fillRect/>
          </a:stretch>
        </p:blipFill>
        <p:spPr>
          <a:xfrm>
            <a:off x="457200" y="1449725"/>
            <a:ext cx="3657600" cy="469392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4558009" y="1143000"/>
            <a:ext cx="7405392" cy="5238357"/>
          </a:xfrm>
          <a:prstGeom prst="rect">
            <a:avLst/>
          </a:prstGeom>
          <a:noFill/>
        </p:spPr>
        <p:txBody>
          <a:bodyPr wrap="square" rtlCol="0">
            <a:spAutoFit/>
          </a:bodyPr>
          <a:lstStyle/>
          <a:p>
            <a:pPr algn="just"/>
            <a:r>
              <a:rPr lang="en-US" sz="2000" b="1" dirty="0">
                <a:latin typeface="Calibri" panose="020F0502020204030204" pitchFamily="34" charset="0"/>
                <a:ea typeface="Cambria Math" panose="02040503050406030204" pitchFamily="18" charset="0"/>
                <a:cs typeface="Calibri" panose="020F0502020204030204" pitchFamily="34" charset="0"/>
              </a:rPr>
              <a:t>Founder’s vision</a:t>
            </a:r>
          </a:p>
          <a:p>
            <a:pPr algn="just">
              <a:lnSpc>
                <a:spcPct val="200000"/>
              </a:lnSpc>
            </a:pPr>
            <a:r>
              <a:rPr lang="en-US" sz="2000" dirty="0">
                <a:latin typeface="Calibri" panose="020F0502020204030204" pitchFamily="34" charset="0"/>
                <a:ea typeface="Cambria Math" panose="02040503050406030204" pitchFamily="18" charset="0"/>
                <a:cs typeface="Calibri" panose="020F0502020204030204" pitchFamily="34" charset="0"/>
              </a:rPr>
              <a:t>“…There is one kind of charity common enough among us… It is that patchwork philanthropy which clothes the ragged, feeds the poor, and heals the sick. I am far from decrying the noble spirit which seeks to help a poor or suffering fellow being… [However] what advances a nation or a community is not so much to prop up its weakest and most helpless members, but to lift up the best and the most gifted, so as to make them of the greatest service to the country.”</a:t>
            </a:r>
          </a:p>
          <a:p>
            <a:pPr>
              <a:lnSpc>
                <a:spcPct val="200000"/>
              </a:lnSpc>
            </a:pPr>
            <a:r>
              <a:rPr lang="en-US" sz="2000" b="1" dirty="0">
                <a:latin typeface="Calibri" panose="020F0502020204030204" pitchFamily="34" charset="0"/>
                <a:ea typeface="Cambria Math" panose="02040503050406030204" pitchFamily="18" charset="0"/>
                <a:cs typeface="Calibri" panose="020F0502020204030204" pitchFamily="34" charset="0"/>
              </a:rPr>
              <a:t>- </a:t>
            </a:r>
            <a:r>
              <a:rPr lang="en-US" sz="2000" b="1" dirty="0" err="1">
                <a:latin typeface="Calibri" panose="020F0502020204030204" pitchFamily="34" charset="0"/>
                <a:ea typeface="Cambria Math" panose="02040503050406030204" pitchFamily="18" charset="0"/>
                <a:cs typeface="Calibri" panose="020F0502020204030204" pitchFamily="34" charset="0"/>
              </a:rPr>
              <a:t>Jamsetjee</a:t>
            </a:r>
            <a:r>
              <a:rPr lang="en-US" sz="2000" b="1" dirty="0">
                <a:latin typeface="Calibri" panose="020F0502020204030204" pitchFamily="34" charset="0"/>
                <a:ea typeface="Cambria Math" panose="02040503050406030204" pitchFamily="18" charset="0"/>
                <a:cs typeface="Calibri" panose="020F0502020204030204" pitchFamily="34" charset="0"/>
              </a:rPr>
              <a:t> </a:t>
            </a:r>
            <a:r>
              <a:rPr lang="en-US" sz="2000" b="1" dirty="0" err="1">
                <a:latin typeface="Calibri" panose="020F0502020204030204" pitchFamily="34" charset="0"/>
                <a:ea typeface="Cambria Math" panose="02040503050406030204" pitchFamily="18" charset="0"/>
                <a:cs typeface="Calibri" panose="020F0502020204030204" pitchFamily="34" charset="0"/>
              </a:rPr>
              <a:t>Nusserwanjee</a:t>
            </a:r>
            <a:r>
              <a:rPr lang="en-US" sz="2000" b="1" dirty="0">
                <a:latin typeface="Calibri" panose="020F0502020204030204" pitchFamily="34" charset="0"/>
                <a:ea typeface="Cambria Math" panose="02040503050406030204" pitchFamily="18" charset="0"/>
                <a:cs typeface="Calibri" panose="020F0502020204030204" pitchFamily="34" charset="0"/>
              </a:rPr>
              <a:t> Tata</a:t>
            </a:r>
            <a:endParaRPr lang="en-US" dirty="0">
              <a:latin typeface="Calibri" panose="020F0502020204030204" pitchFamily="34" charset="0"/>
              <a:ea typeface="Cambria Math"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9096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19" y="381000"/>
            <a:ext cx="11828206" cy="685800"/>
          </a:xfrm>
        </p:spPr>
        <p:txBody>
          <a:bodyPr/>
          <a:lstStyle/>
          <a:p>
            <a:pPr algn="ctr"/>
            <a:r>
              <a:rPr lang="en-IN" sz="3600" dirty="0">
                <a:latin typeface="+mj-lt"/>
                <a:ea typeface="Verdana" panose="020B0604030504040204" pitchFamily="34" charset="0"/>
              </a:rPr>
              <a:t>LOAN SCHOLARSHIP PROCESS</a:t>
            </a:r>
            <a:endParaRPr lang="en-IN" sz="4000" dirty="0">
              <a:latin typeface="+mj-lt"/>
              <a:ea typeface="Verdana" panose="020B0604030504040204" pitchFamily="34" charset="0"/>
            </a:endParaRPr>
          </a:p>
        </p:txBody>
      </p:sp>
      <p:sp>
        <p:nvSpPr>
          <p:cNvPr id="3" name="Content Placeholder 2"/>
          <p:cNvSpPr>
            <a:spLocks noGrp="1"/>
          </p:cNvSpPr>
          <p:nvPr>
            <p:ph idx="1"/>
          </p:nvPr>
        </p:nvSpPr>
        <p:spPr>
          <a:xfrm>
            <a:off x="533400" y="1066800"/>
            <a:ext cx="10972801" cy="4724400"/>
          </a:xfrm>
        </p:spPr>
        <p:txBody>
          <a:bodyPr>
            <a:normAutofit fontScale="92500" lnSpcReduction="10000"/>
          </a:bodyPr>
          <a:lstStyle/>
          <a:p>
            <a:pPr marL="0" indent="0" algn="just">
              <a:buNone/>
            </a:pPr>
            <a:r>
              <a:rPr lang="en-IN" dirty="0">
                <a:latin typeface="Calibri" panose="020F0502020204030204" pitchFamily="34" charset="0"/>
                <a:ea typeface="Cambria Math" panose="02040503050406030204" pitchFamily="18" charset="0"/>
                <a:cs typeface="Calibri" panose="020F0502020204030204" pitchFamily="34" charset="0"/>
              </a:rPr>
              <a:t>The J. N. Tata Endowment awards a one-time loan scholarship to Indian nationals for Postgraduate/Ph.D./Postdoctoral/Research fellowships studies abroad, in all fields, irrespective of caste, creed, gender or community. </a:t>
            </a:r>
          </a:p>
          <a:p>
            <a:pPr marL="0" indent="0" algn="just">
              <a:buNone/>
            </a:pPr>
            <a:endParaRPr lang="en-IN" dirty="0">
              <a:latin typeface="Calibri" panose="020F0502020204030204" pitchFamily="34" charset="0"/>
              <a:ea typeface="Cambria Math" panose="02040503050406030204" pitchFamily="18" charset="0"/>
              <a:cs typeface="Calibri" panose="020F0502020204030204" pitchFamily="34" charset="0"/>
            </a:endParaRPr>
          </a:p>
          <a:p>
            <a:pPr marL="0" indent="0" algn="just">
              <a:buNone/>
            </a:pPr>
            <a:r>
              <a:rPr lang="en-IN" dirty="0">
                <a:latin typeface="Calibri" panose="020F0502020204030204" pitchFamily="34" charset="0"/>
                <a:ea typeface="Cambria Math" panose="02040503050406030204" pitchFamily="18" charset="0"/>
                <a:cs typeface="Calibri" panose="020F0502020204030204" pitchFamily="34" charset="0"/>
              </a:rPr>
              <a:t>The amount to be awarded to each scholar by way of the loan scholarship is determined on the basis of the norms laid down for the purpose, and does not cover the full cost of studies. The amount awarded as the loan scholarship ranges between Rs.1,00,000/- and Rs.10,00,000/-. </a:t>
            </a:r>
          </a:p>
          <a:p>
            <a:pPr marL="0" indent="0" algn="just">
              <a:buNone/>
            </a:pPr>
            <a:endParaRPr lang="en-IN" dirty="0">
              <a:latin typeface="Calibri" panose="020F0502020204030204" pitchFamily="34" charset="0"/>
              <a:ea typeface="Cambria Math" panose="02040503050406030204" pitchFamily="18" charset="0"/>
              <a:cs typeface="Calibri" panose="020F0502020204030204" pitchFamily="34" charset="0"/>
            </a:endParaRPr>
          </a:p>
          <a:p>
            <a:pPr marL="0" indent="0" algn="just">
              <a:buNone/>
            </a:pPr>
            <a:r>
              <a:rPr lang="en-IN" dirty="0">
                <a:latin typeface="Calibri" panose="020F0502020204030204" pitchFamily="34" charset="0"/>
                <a:ea typeface="Cambria Math" panose="02040503050406030204" pitchFamily="18" charset="0"/>
                <a:cs typeface="Calibri" panose="020F0502020204030204" pitchFamily="34" charset="0"/>
              </a:rPr>
              <a:t>The selected scholars may also be recommended for a gift scholarship and partial travel assistance from our allied Trusts. A gift scholarship can be for a maximum amount of Rs.7,50,000/- and the travel grant can be a maximum of Rs.50,000/-.</a:t>
            </a:r>
          </a:p>
          <a:p>
            <a:pPr marL="0" indent="0" algn="just">
              <a:buNone/>
            </a:pPr>
            <a:endParaRPr lang="en-IN" dirty="0">
              <a:latin typeface="Calibri" panose="020F0502020204030204" pitchFamily="34" charset="0"/>
              <a:ea typeface="Cambria Math" panose="02040503050406030204" pitchFamily="18" charset="0"/>
              <a:cs typeface="Calibri" panose="020F0502020204030204" pitchFamily="34" charset="0"/>
            </a:endParaRPr>
          </a:p>
          <a:p>
            <a:pPr marL="0" indent="0" algn="just">
              <a:buNone/>
            </a:pPr>
            <a:r>
              <a:rPr lang="en-IN" dirty="0">
                <a:latin typeface="Calibri" panose="020F0502020204030204" pitchFamily="34" charset="0"/>
                <a:ea typeface="Cambria Math" panose="02040503050406030204" pitchFamily="18" charset="0"/>
                <a:cs typeface="Calibri" panose="020F0502020204030204" pitchFamily="34" charset="0"/>
              </a:rPr>
              <a:t>The loan has to be repaid in five equal instalments from the end of the third year or as soon as they start working, whichever is earlier  </a:t>
            </a:r>
          </a:p>
          <a:p>
            <a:pPr marL="0" indent="0">
              <a:buNone/>
            </a:pPr>
            <a:endParaRPr lang="en-IN" dirty="0"/>
          </a:p>
        </p:txBody>
      </p:sp>
    </p:spTree>
    <p:extLst>
      <p:ext uri="{BB962C8B-B14F-4D97-AF65-F5344CB8AC3E}">
        <p14:creationId xmlns:p14="http://schemas.microsoft.com/office/powerpoint/2010/main" val="1188074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4289</TotalTime>
  <Words>4835</Words>
  <Application>Microsoft Office PowerPoint</Application>
  <PresentationFormat>Widescreen</PresentationFormat>
  <Paragraphs>503</Paragraphs>
  <Slides>26</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Times New Roman</vt:lpstr>
      <vt:lpstr>Verdana</vt:lpstr>
      <vt:lpstr>Wingdings</vt:lpstr>
      <vt:lpstr>Clarity</vt:lpstr>
      <vt:lpstr>Office Theme</vt:lpstr>
      <vt:lpstr>PowerPoint Presentation</vt:lpstr>
      <vt:lpstr>Forthcoming Conversations</vt:lpstr>
      <vt:lpstr>Plan for Conversation on December 20, 2020</vt:lpstr>
      <vt:lpstr>What We Are About?</vt:lpstr>
      <vt:lpstr>Neville S. Shroff</vt:lpstr>
      <vt:lpstr>Neville S. Shroff</vt:lpstr>
      <vt:lpstr>T.J. Ravishankar</vt:lpstr>
      <vt:lpstr>THE J.N. TATA ENDOWMENT  FOR THE HIGHER EDUCATION OF INDIANS</vt:lpstr>
      <vt:lpstr>LOAN SCHOLARSHIP PROCESS</vt:lpstr>
      <vt:lpstr>ELIGIBILITY CRITERIA</vt:lpstr>
      <vt:lpstr>TIMELINE FOR APPLICATION</vt:lpstr>
      <vt:lpstr>KEY POINTS</vt:lpstr>
      <vt:lpstr>The J N Tata Endowment                                     for the Higher Education of Indians</vt:lpstr>
      <vt:lpstr>Ryan Pereira</vt:lpstr>
      <vt:lpstr>PowerPoint Presentation</vt:lpstr>
      <vt:lpstr>PowerPoint Presentation</vt:lpstr>
      <vt:lpstr>PowerPoint Presentation</vt:lpstr>
      <vt:lpstr>PowerPoint Presentation</vt:lpstr>
      <vt:lpstr>PowerPoint Presentation</vt:lpstr>
      <vt:lpstr>PowerPoint Presentation</vt:lpstr>
      <vt:lpstr>Farrokh M. Rustomji</vt:lpstr>
      <vt:lpstr>Farrokh M. Rustomji</vt:lpstr>
      <vt:lpstr>Zenhar Marolia - Synthesis and Questions for Clarification</vt:lpstr>
      <vt:lpstr>Farrokh Mistree - Let the Dialog Begin – 40 Minutes</vt:lpstr>
      <vt:lpstr>PowerPoint Presentation</vt:lpstr>
      <vt:lpstr>Vehzan Rustomji - Synthesis and Questions for Clarification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Mistree, Farrokh</dc:creator>
  <cp:lastModifiedBy>Mistree, Farrokh</cp:lastModifiedBy>
  <cp:revision>317</cp:revision>
  <cp:lastPrinted>2020-12-18T05:47:57Z</cp:lastPrinted>
  <dcterms:created xsi:type="dcterms:W3CDTF">2020-10-11T03:29:54Z</dcterms:created>
  <dcterms:modified xsi:type="dcterms:W3CDTF">2020-12-19T15:39:06Z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f77787-5df4-43b6-a2a8-8d8b678a318b_Enabled">
    <vt:lpwstr>True</vt:lpwstr>
  </property>
  <property fmtid="{D5CDD505-2E9C-101B-9397-08002B2CF9AE}" pid="3" name="MSIP_Label_a8f77787-5df4-43b6-a2a8-8d8b678a318b_SiteId">
    <vt:lpwstr>1ce6dd9e-b337-4088-be5e-8dbbec04b34a</vt:lpwstr>
  </property>
  <property fmtid="{D5CDD505-2E9C-101B-9397-08002B2CF9AE}" pid="4" name="MSIP_Label_a8f77787-5df4-43b6-a2a8-8d8b678a318b_Owner">
    <vt:lpwstr>maroliaz@parliament.uk</vt:lpwstr>
  </property>
  <property fmtid="{D5CDD505-2E9C-101B-9397-08002B2CF9AE}" pid="5" name="MSIP_Label_a8f77787-5df4-43b6-a2a8-8d8b678a318b_SetDate">
    <vt:lpwstr>2020-10-11T17:39:41.0539490Z</vt:lpwstr>
  </property>
  <property fmtid="{D5CDD505-2E9C-101B-9397-08002B2CF9AE}" pid="6" name="MSIP_Label_a8f77787-5df4-43b6-a2a8-8d8b678a318b_Name">
    <vt:lpwstr>Unrestricted</vt:lpwstr>
  </property>
  <property fmtid="{D5CDD505-2E9C-101B-9397-08002B2CF9AE}" pid="7" name="MSIP_Label_a8f77787-5df4-43b6-a2a8-8d8b678a318b_Application">
    <vt:lpwstr>Microsoft Azure Information Protection</vt:lpwstr>
  </property>
  <property fmtid="{D5CDD505-2E9C-101B-9397-08002B2CF9AE}" pid="8" name="MSIP_Label_a8f77787-5df4-43b6-a2a8-8d8b678a318b_ActionId">
    <vt:lpwstr>a126eac4-950d-4e6f-8ec7-0c44062dfe1e</vt:lpwstr>
  </property>
  <property fmtid="{D5CDD505-2E9C-101B-9397-08002B2CF9AE}" pid="9" name="MSIP_Label_a8f77787-5df4-43b6-a2a8-8d8b678a318b_Extended_MSFT_Method">
    <vt:lpwstr>Manual</vt:lpwstr>
  </property>
  <property fmtid="{D5CDD505-2E9C-101B-9397-08002B2CF9AE}" pid="10" name="Sensitivity">
    <vt:lpwstr>Unrestricted</vt:lpwstr>
  </property>
</Properties>
</file>